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xlsx" ContentType="application/haansoftxlsx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embeddings/Microsoft_Excel_____2.xlsx" ContentType="application/vnd.openxmlformats-officedocument.spreadsheetml.sheet"/>
  <Override PartName="/ppt/charts/chart3.xml" ContentType="application/vnd.openxmlformats-officedocument.drawingml.chart+xml"/>
  <Override PartName="/ppt/embeddings/Microsoft_Excel_____3.xlsx" ContentType="application/vnd.openxmlformats-officedocument.spreadsheetml.sheet"/>
  <Override PartName="/ppt/charts/chart4.xml" ContentType="application/vnd.openxmlformats-officedocument.drawingml.chart+xml"/>
  <Override PartName="/ppt/embeddings/Microsoft_Excel_____4.xlsx" ContentType="application/vnd.openxmlformats-officedocument.spreadsheetml.sheet"/>
  <Override PartName="/ppt/charts/chart5.xml" ContentType="application/vnd.openxmlformats-officedocument.drawingml.chart+xml"/>
  <Override PartName="/ppt/embeddings/Microsoft_Excel_____5.xlsx" ContentType="application/vnd.openxmlformats-officedocument.spreadsheetml.sheet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2" r:id="rId1"/>
  </p:sldMasterIdLst>
  <p:notesMasterIdLst>
    <p:notesMasterId r:id="rId38"/>
  </p:notesMasterIdLst>
  <p:sldIdLst>
    <p:sldId id="256" r:id="rId2"/>
    <p:sldId id="403" r:id="rId3"/>
    <p:sldId id="310" r:id="rId4"/>
    <p:sldId id="358" r:id="rId5"/>
    <p:sldId id="390" r:id="rId6"/>
    <p:sldId id="391" r:id="rId7"/>
    <p:sldId id="361" r:id="rId8"/>
    <p:sldId id="392" r:id="rId9"/>
    <p:sldId id="363" r:id="rId10"/>
    <p:sldId id="393" r:id="rId11"/>
    <p:sldId id="394" r:id="rId12"/>
    <p:sldId id="368" r:id="rId13"/>
    <p:sldId id="369" r:id="rId14"/>
    <p:sldId id="370" r:id="rId15"/>
    <p:sldId id="371" r:id="rId16"/>
    <p:sldId id="311" r:id="rId17"/>
    <p:sldId id="374" r:id="rId18"/>
    <p:sldId id="372" r:id="rId19"/>
    <p:sldId id="260" r:id="rId20"/>
    <p:sldId id="319" r:id="rId21"/>
    <p:sldId id="386" r:id="rId22"/>
    <p:sldId id="387" r:id="rId23"/>
    <p:sldId id="388" r:id="rId24"/>
    <p:sldId id="330" r:id="rId25"/>
    <p:sldId id="406" r:id="rId26"/>
    <p:sldId id="407" r:id="rId27"/>
    <p:sldId id="408" r:id="rId28"/>
    <p:sldId id="409" r:id="rId29"/>
    <p:sldId id="332" r:id="rId30"/>
    <p:sldId id="389" r:id="rId31"/>
    <p:sldId id="397" r:id="rId32"/>
    <p:sldId id="398" r:id="rId33"/>
    <p:sldId id="400" r:id="rId34"/>
    <p:sldId id="404" r:id="rId35"/>
    <p:sldId id="405" r:id="rId36"/>
    <p:sldId id="291" r:id="rId37"/>
  </p:sldIdLst>
  <p:sldSz cx="9144000" cy="6858000" type="screen4x3"/>
  <p:notesSz cx="6797675" cy="99266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72" userDrawn="1">
          <p15:clr>
            <a:srgbClr val="A4A3A4"/>
          </p15:clr>
        </p15:guide>
        <p15:guide id="2" pos="24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D4889"/>
    <a:srgbClr val="0C3592"/>
    <a:srgbClr val="9B0E03"/>
    <a:srgbClr val="FF3300"/>
    <a:srgbClr val="FF9900"/>
    <a:srgbClr val="FFFF00"/>
    <a:srgbClr val="000000"/>
    <a:srgbClr val="0066FF"/>
    <a:srgbClr val="0000FF"/>
    <a:srgbClr val="99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보통 스타일 3 - 강조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CAF9ED-07DC-4A11-8D7F-57B35C25682E}" styleName="보통 스타일 1 - 강조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테마 스타일 1 - 강조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68D230F3-CF80-4859-8CE7-A43EE81993B5}" styleName="밝은 스타일 1 - 강조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5758FB7-9AC5-4552-8A53-C91805E547FA}" styleName="테마 스타일 1 - 강조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8830" autoAdjust="0"/>
    <p:restoredTop sz="92965" autoAdjust="0"/>
  </p:normalViewPr>
  <p:slideViewPr>
    <p:cSldViewPr>
      <p:cViewPr varScale="1">
        <p:scale>
          <a:sx n="112" d="100"/>
          <a:sy n="112" d="100"/>
        </p:scale>
        <p:origin x="1320" y="108"/>
      </p:cViewPr>
      <p:guideLst>
        <p:guide orient="horz" pos="572"/>
        <p:guide pos="24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>
      <p:cViewPr varScale="1">
        <p:scale>
          <a:sx n="81" d="100"/>
          <a:sy n="81" d="100"/>
        </p:scale>
        <p:origin x="3996" y="11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_4411111111111111111111111111111111111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_2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_3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_4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_5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vert="horz"/>
          <a:lstStyle/>
          <a:p>
            <a:pPr>
              <a:defRPr sz="1199">
                <a:solidFill>
                  <a:schemeClr val="bg1"/>
                </a:solidFill>
              </a:defRPr>
            </a:pPr>
            <a:r>
              <a:rPr lang="en-US" altLang="ko-KR" sz="1199" dirty="0" smtClean="0">
                <a:solidFill>
                  <a:schemeClr val="bg1"/>
                </a:solidFill>
              </a:rPr>
              <a:t>2013</a:t>
            </a:r>
            <a:r>
              <a:rPr lang="ko-KR" altLang="en-US" sz="1199" dirty="0" smtClean="0">
                <a:solidFill>
                  <a:schemeClr val="bg1"/>
                </a:solidFill>
              </a:rPr>
              <a:t>년 </a:t>
            </a:r>
            <a:r>
              <a:rPr lang="ko-KR" sz="1199" dirty="0" err="1" smtClean="0">
                <a:solidFill>
                  <a:schemeClr val="bg1"/>
                </a:solidFill>
              </a:rPr>
              <a:t>모바일</a:t>
            </a:r>
            <a:r>
              <a:rPr lang="ko-KR" sz="1199" dirty="0" smtClean="0">
                <a:solidFill>
                  <a:schemeClr val="bg1"/>
                </a:solidFill>
              </a:rPr>
              <a:t> </a:t>
            </a:r>
            <a:r>
              <a:rPr lang="en-US" sz="1199" dirty="0">
                <a:solidFill>
                  <a:schemeClr val="bg1"/>
                </a:solidFill>
              </a:rPr>
              <a:t>OS </a:t>
            </a:r>
            <a:r>
              <a:rPr lang="ko-KR" sz="1199" dirty="0">
                <a:solidFill>
                  <a:schemeClr val="bg1"/>
                </a:solidFill>
              </a:rPr>
              <a:t>악성코드 </a:t>
            </a:r>
            <a:r>
              <a:rPr lang="ko-KR" sz="1199" dirty="0" smtClean="0">
                <a:solidFill>
                  <a:schemeClr val="bg1"/>
                </a:solidFill>
              </a:rPr>
              <a:t>현황</a:t>
            </a:r>
            <a:r>
              <a:rPr lang="en-US" altLang="ko-KR" sz="1199" dirty="0" smtClean="0">
                <a:solidFill>
                  <a:schemeClr val="bg1"/>
                </a:solidFill>
              </a:rPr>
              <a:t> </a:t>
            </a:r>
            <a:r>
              <a:rPr lang="en-US" sz="1199" dirty="0" smtClean="0">
                <a:solidFill>
                  <a:schemeClr val="bg1"/>
                </a:solidFill>
              </a:rPr>
              <a:t>(</a:t>
            </a:r>
            <a:r>
              <a:rPr lang="ko-KR" altLang="en-US" sz="1199" dirty="0" err="1" smtClean="0">
                <a:solidFill>
                  <a:schemeClr val="bg1"/>
                </a:solidFill>
              </a:rPr>
              <a:t>포티넷</a:t>
            </a:r>
            <a:r>
              <a:rPr lang="en-US" sz="1199" dirty="0" smtClean="0">
                <a:solidFill>
                  <a:schemeClr val="bg1"/>
                </a:solidFill>
              </a:rPr>
              <a:t>)</a:t>
            </a:r>
            <a:endParaRPr lang="en-US" sz="1200" dirty="0">
              <a:solidFill>
                <a:schemeClr val="bg1"/>
              </a:solidFill>
            </a:endParaRPr>
          </a:p>
        </c:rich>
      </c:tx>
      <c:layout>
        <c:manualLayout>
          <c:xMode val="edge"/>
          <c:yMode val="edge"/>
          <c:x val="0.22558424820553344"/>
          <c:y val="4.6724886661894532E-2"/>
        </c:manualLayout>
      </c:layout>
      <c:overlay val="0"/>
      <c:spPr>
        <a:solidFill>
          <a:schemeClr val="tx1"/>
        </a:solidFill>
        <a:ln w="25370">
          <a:noFill/>
        </a:ln>
      </c:spPr>
    </c:title>
    <c:autoTitleDeleted val="0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 w="25370">
          <a:noFill/>
        </a:ln>
      </c:spPr>
    </c:plotArea>
    <c:plotVisOnly val="1"/>
    <c:dispBlanksAs val="gap"/>
    <c:showDLblsOverMax val="0"/>
  </c:chart>
  <c:spPr>
    <a:noFill/>
    <a:ln>
      <a:noFill/>
    </a:ln>
  </c:spPr>
  <c:txPr>
    <a:bodyPr/>
    <a:lstStyle/>
    <a:p>
      <a:pPr>
        <a:defRPr sz="1099" b="0">
          <a:solidFill>
            <a:schemeClr val="tx1">
              <a:lumMod val="75000"/>
              <a:lumOff val="25000"/>
            </a:schemeClr>
          </a:solidFill>
          <a:latin typeface="HY견고딕" panose="02030600000101010101" pitchFamily="18" charset="-127"/>
          <a:ea typeface="HY견고딕" panose="02030600000101010101" pitchFamily="18" charset="-127"/>
        </a:defRPr>
      </a:pPr>
      <a:endParaRPr lang="ko-KR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vert="horz"/>
          <a:lstStyle/>
          <a:p>
            <a:pPr>
              <a:defRPr sz="1200">
                <a:solidFill>
                  <a:schemeClr val="bg1"/>
                </a:solidFill>
              </a:defRPr>
            </a:pPr>
            <a:r>
              <a:rPr lang="ko-KR" altLang="en-US" sz="1200" dirty="0">
                <a:solidFill>
                  <a:schemeClr val="bg1"/>
                </a:solidFill>
              </a:rPr>
              <a:t>국내 </a:t>
            </a:r>
            <a:r>
              <a:rPr lang="ko-KR" altLang="en-US" sz="1200" dirty="0" err="1">
                <a:solidFill>
                  <a:schemeClr val="bg1"/>
                </a:solidFill>
              </a:rPr>
              <a:t>스마트폰</a:t>
            </a:r>
            <a:r>
              <a:rPr lang="ko-KR" altLang="en-US" sz="1200" dirty="0">
                <a:solidFill>
                  <a:schemeClr val="bg1"/>
                </a:solidFill>
              </a:rPr>
              <a:t> 가입자 </a:t>
            </a:r>
            <a:r>
              <a:rPr lang="ko-KR" altLang="en-US" sz="1200" dirty="0" smtClean="0">
                <a:solidFill>
                  <a:schemeClr val="bg1"/>
                </a:solidFill>
              </a:rPr>
              <a:t>수 </a:t>
            </a:r>
            <a:r>
              <a:rPr lang="en-US" altLang="ko-KR" sz="1200" dirty="0" smtClean="0">
                <a:solidFill>
                  <a:schemeClr val="bg1"/>
                </a:solidFill>
              </a:rPr>
              <a:t>(</a:t>
            </a:r>
            <a:r>
              <a:rPr lang="ko-KR" altLang="en-US" sz="1200" dirty="0" err="1" smtClean="0">
                <a:solidFill>
                  <a:schemeClr val="bg1"/>
                </a:solidFill>
              </a:rPr>
              <a:t>미래부</a:t>
            </a:r>
            <a:r>
              <a:rPr lang="en-US" altLang="ko-KR" sz="1200" dirty="0" smtClean="0">
                <a:solidFill>
                  <a:schemeClr val="bg1"/>
                </a:solidFill>
              </a:rPr>
              <a:t>)</a:t>
            </a:r>
            <a:endParaRPr lang="ko-KR" altLang="en-US" sz="1200" dirty="0">
              <a:solidFill>
                <a:schemeClr val="bg1"/>
              </a:solidFill>
            </a:endParaRPr>
          </a:p>
        </c:rich>
      </c:tx>
      <c:overlay val="0"/>
      <c:spPr>
        <a:solidFill>
          <a:srgbClr val="333333"/>
        </a:solidFill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6.4572732559347007E-2"/>
          <c:y val="0.24880005825178583"/>
          <c:w val="0.87976333880246738"/>
          <c:h val="0.5832756570591255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국내 스마트폰 가입자 수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invertIfNegative val="0"/>
          <c:dLbls>
            <c:numFmt formatCode="#,##0;\-#,##0&quot;만&quot;&quot;명&quot;" sourceLinked="0"/>
            <c:spPr>
              <a:noFill/>
              <a:ln>
                <a:noFill/>
              </a:ln>
              <a:effectLst/>
            </c:spPr>
            <c:txPr>
              <a:bodyPr rot="0" vert="horz"/>
              <a:lstStyle/>
              <a:p>
                <a:pPr>
                  <a:defRPr>
                    <a:solidFill>
                      <a:schemeClr val="tx1"/>
                    </a:solidFill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2010</c:v>
                </c:pt>
                <c:pt idx="1">
                  <c:v>2011</c:v>
                </c:pt>
                <c:pt idx="2">
                  <c:v>2012</c:v>
                </c:pt>
                <c:pt idx="3">
                  <c:v>2013</c:v>
                </c:pt>
                <c:pt idx="4">
                  <c:v>2014(12월)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722</c:v>
                </c:pt>
                <c:pt idx="1">
                  <c:v>2200</c:v>
                </c:pt>
                <c:pt idx="2">
                  <c:v>3200</c:v>
                </c:pt>
                <c:pt idx="3">
                  <c:v>3700</c:v>
                </c:pt>
                <c:pt idx="4">
                  <c:v>4050</c:v>
                </c:pt>
              </c:numCache>
            </c:numRef>
          </c:val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86015608"/>
        <c:axId val="186173480"/>
      </c:barChart>
      <c:catAx>
        <c:axId val="1860156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/>
          <a:lstStyle/>
          <a:p>
            <a:pPr>
              <a:defRPr>
                <a:solidFill>
                  <a:schemeClr val="tx1"/>
                </a:solidFill>
              </a:defRPr>
            </a:pPr>
            <a:endParaRPr lang="ko-KR"/>
          </a:p>
        </c:txPr>
        <c:crossAx val="186173480"/>
        <c:crosses val="autoZero"/>
        <c:auto val="1"/>
        <c:lblAlgn val="ctr"/>
        <c:lblOffset val="100"/>
        <c:noMultiLvlLbl val="0"/>
      </c:catAx>
      <c:valAx>
        <c:axId val="186173480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vert="horz"/>
              <a:lstStyle/>
              <a:p>
                <a:pPr>
                  <a:defRPr>
                    <a:solidFill>
                      <a:schemeClr val="tx1"/>
                    </a:solidFill>
                  </a:defRPr>
                </a:pPr>
                <a:r>
                  <a:rPr lang="en-US">
                    <a:solidFill>
                      <a:schemeClr val="tx1"/>
                    </a:solidFill>
                  </a:rPr>
                  <a:t>(</a:t>
                </a:r>
                <a:r>
                  <a:rPr lang="ko-KR">
                    <a:solidFill>
                      <a:schemeClr val="tx1"/>
                    </a:solidFill>
                  </a:rPr>
                  <a:t>단위 </a:t>
                </a:r>
                <a:r>
                  <a:rPr lang="en-US">
                    <a:solidFill>
                      <a:schemeClr val="tx1"/>
                    </a:solidFill>
                  </a:rPr>
                  <a:t>: </a:t>
                </a:r>
                <a:r>
                  <a:rPr lang="ko-KR">
                    <a:solidFill>
                      <a:schemeClr val="tx1"/>
                    </a:solidFill>
                  </a:rPr>
                  <a:t>만명</a:t>
                </a:r>
                <a:r>
                  <a:rPr lang="en-US">
                    <a:solidFill>
                      <a:schemeClr val="tx1"/>
                    </a:solidFill>
                  </a:rPr>
                  <a:t>)</a:t>
                </a:r>
                <a:endParaRPr lang="ko-KR">
                  <a:solidFill>
                    <a:schemeClr val="tx1"/>
                  </a:solidFill>
                </a:endParaRPr>
              </a:p>
            </c:rich>
          </c:tx>
          <c:layout>
            <c:manualLayout>
              <c:xMode val="edge"/>
              <c:yMode val="edge"/>
              <c:x val="7.5034293896605361E-2"/>
              <c:y val="0.15148697819975601"/>
            </c:manualLayout>
          </c:layout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crossAx val="1860156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100" b="0">
          <a:solidFill>
            <a:schemeClr val="tx1">
              <a:lumMod val="75000"/>
              <a:lumOff val="25000"/>
            </a:schemeClr>
          </a:solidFill>
          <a:latin typeface="HY견고딕" panose="02030600000101010101" pitchFamily="18" charset="-127"/>
          <a:ea typeface="HY견고딕" panose="02030600000101010101" pitchFamily="18" charset="-127"/>
        </a:defRPr>
      </a:pPr>
      <a:endParaRPr lang="ko-KR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vert="horz"/>
          <a:lstStyle/>
          <a:p>
            <a:pPr>
              <a:defRPr sz="1200"/>
            </a:pPr>
            <a:r>
              <a:rPr lang="en-US" altLang="ko-KR" sz="1200" dirty="0" smtClean="0">
                <a:solidFill>
                  <a:schemeClr val="bg1"/>
                </a:solidFill>
              </a:rPr>
              <a:t>2014</a:t>
            </a:r>
            <a:r>
              <a:rPr lang="ko-KR" altLang="en-US" sz="1200" dirty="0" smtClean="0">
                <a:solidFill>
                  <a:schemeClr val="bg1"/>
                </a:solidFill>
              </a:rPr>
              <a:t>년 국내 </a:t>
            </a:r>
            <a:r>
              <a:rPr lang="ko-KR" altLang="en-US" sz="1200" dirty="0" err="1" smtClean="0">
                <a:solidFill>
                  <a:schemeClr val="bg1"/>
                </a:solidFill>
              </a:rPr>
              <a:t>모바일</a:t>
            </a:r>
            <a:r>
              <a:rPr lang="ko-KR" altLang="en-US" sz="1200" dirty="0" smtClean="0">
                <a:solidFill>
                  <a:schemeClr val="bg1"/>
                </a:solidFill>
              </a:rPr>
              <a:t> </a:t>
            </a:r>
            <a:r>
              <a:rPr lang="en-US" altLang="ko-KR" sz="1200" dirty="0">
                <a:solidFill>
                  <a:schemeClr val="bg1"/>
                </a:solidFill>
              </a:rPr>
              <a:t>OS </a:t>
            </a:r>
            <a:r>
              <a:rPr lang="ko-KR" altLang="en-US" sz="1200" dirty="0" smtClean="0">
                <a:solidFill>
                  <a:schemeClr val="bg1"/>
                </a:solidFill>
              </a:rPr>
              <a:t>점유율</a:t>
            </a:r>
            <a:r>
              <a:rPr lang="en-US" altLang="ko-KR" sz="1200" dirty="0" smtClean="0">
                <a:solidFill>
                  <a:schemeClr val="bg1"/>
                </a:solidFill>
              </a:rPr>
              <a:t> (</a:t>
            </a:r>
            <a:r>
              <a:rPr lang="en-US" altLang="ko-KR" sz="1200" dirty="0" err="1" smtClean="0">
                <a:solidFill>
                  <a:schemeClr val="bg1"/>
                </a:solidFill>
              </a:rPr>
              <a:t>StatCounter</a:t>
            </a:r>
            <a:r>
              <a:rPr lang="en-US" altLang="ko-KR" sz="1200" dirty="0" smtClean="0">
                <a:solidFill>
                  <a:schemeClr val="bg1"/>
                </a:solidFill>
              </a:rPr>
              <a:t>)</a:t>
            </a:r>
            <a:endParaRPr lang="ko-KR" altLang="en-US" sz="1200" dirty="0">
              <a:solidFill>
                <a:schemeClr val="bg1"/>
              </a:solidFill>
            </a:endParaRPr>
          </a:p>
        </c:rich>
      </c:tx>
      <c:overlay val="0"/>
      <c:spPr>
        <a:solidFill>
          <a:srgbClr val="333333"/>
        </a:solidFill>
        <a:ln>
          <a:noFill/>
        </a:ln>
        <a:effectLst/>
      </c:sp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모바일 OS 점유율(2014)</c:v>
                </c:pt>
              </c:strCache>
            </c:strRef>
          </c:tx>
          <c:spPr>
            <a:solidFill>
              <a:srgbClr val="00B050"/>
            </a:solidFill>
          </c:spPr>
          <c:dPt>
            <c:idx val="0"/>
            <c:bubble3D val="0"/>
            <c:spPr>
              <a:solidFill>
                <a:srgbClr val="00B050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rgbClr val="FA9090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rgbClr val="00B050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rgbClr val="00B050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4"/>
            <c:bubble3D val="0"/>
            <c:spPr>
              <a:solidFill>
                <a:srgbClr val="00B050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5"/>
            <c:bubble3D val="0"/>
            <c:spPr>
              <a:solidFill>
                <a:srgbClr val="00B050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6"/>
            <c:bubble3D val="0"/>
            <c:spPr>
              <a:solidFill>
                <a:srgbClr val="00B050"/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dLbl>
              <c:idx val="0"/>
              <c:layout>
                <c:manualLayout>
                  <c:x val="-0.13980715105728994"/>
                  <c:y val="-0.23493107247342887"/>
                </c:manualLayout>
              </c:layout>
              <c:dLblPos val="bestFit"/>
              <c:showLegendKey val="1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layout>
                <c:manualLayout>
                  <c:x val="0.46910300515277614"/>
                  <c:y val="0.12202309311311089"/>
                </c:manualLayout>
              </c:layout>
              <c:dLblPos val="bestFit"/>
              <c:showLegendKey val="1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layout>
                <c:manualLayout>
                  <c:x val="0.32196632624115984"/>
                  <c:y val="0.29782261847449049"/>
                </c:manualLayout>
              </c:layout>
              <c:dLblPos val="bestFit"/>
              <c:showLegendKey val="1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3"/>
              <c:layout>
                <c:manualLayout>
                  <c:x val="-0.32400963041578335"/>
                  <c:y val="0.15825402115814291"/>
                </c:manualLayout>
              </c:layout>
              <c:dLblPos val="bestFit"/>
              <c:showLegendKey val="1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4"/>
              <c:layout>
                <c:manualLayout>
                  <c:x val="-0.3259892419360812"/>
                  <c:y val="0.38144990062832523"/>
                </c:manualLayout>
              </c:layout>
              <c:dLblPos val="bestFit"/>
              <c:showLegendKey val="1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5"/>
              <c:layout>
                <c:manualLayout>
                  <c:x val="-0.30252146695498411"/>
                  <c:y val="0.51235973780691035"/>
                </c:manualLayout>
              </c:layout>
              <c:dLblPos val="bestFit"/>
              <c:showLegendKey val="1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7319603377402513"/>
                      <c:h val="0.1572626189682628"/>
                    </c:manualLayout>
                  </c15:layout>
                </c:ext>
              </c:extLst>
            </c:dLbl>
            <c:dLbl>
              <c:idx val="6"/>
              <c:layout>
                <c:manualLayout>
                  <c:x val="0.31342858884982"/>
                  <c:y val="0.56579438704341489"/>
                </c:manualLayout>
              </c:layout>
              <c:dLblPos val="bestFit"/>
              <c:showLegendKey val="1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numFmt formatCode="0.00%" sourceLinked="0"/>
            <c:spPr>
              <a:noFill/>
              <a:ln>
                <a:noFill/>
              </a:ln>
              <a:effectLst/>
            </c:spPr>
            <c:txPr>
              <a:bodyPr rot="0" vert="horz"/>
              <a:lstStyle/>
              <a:p>
                <a:pPr>
                  <a:defRPr>
                    <a:solidFill>
                      <a:schemeClr val="tx1"/>
                    </a:solidFill>
                  </a:defRPr>
                </a:pPr>
                <a:endParaRPr lang="ko-KR"/>
              </a:p>
            </c:txPr>
            <c:dLblPos val="outEnd"/>
            <c:showLegendKey val="1"/>
            <c:showVal val="1"/>
            <c:showCatName val="1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Sheet1!$A$2:$A$8</c:f>
              <c:strCache>
                <c:ptCount val="6"/>
                <c:pt idx="0">
                  <c:v>안드로이드</c:v>
                </c:pt>
                <c:pt idx="1">
                  <c:v>아이폰</c:v>
                </c:pt>
                <c:pt idx="2">
                  <c:v>바다</c:v>
                </c:pt>
                <c:pt idx="3">
                  <c:v>윈도우폰</c:v>
                </c:pt>
                <c:pt idx="4">
                  <c:v>블랙베리</c:v>
                </c:pt>
                <c:pt idx="5">
                  <c:v>기타</c:v>
                </c:pt>
              </c:strCache>
            </c:strRef>
          </c:cat>
          <c:val>
            <c:numRef>
              <c:f>Sheet1!$B$2:$B$8</c:f>
              <c:numCache>
                <c:formatCode>0.00%</c:formatCode>
                <c:ptCount val="7"/>
                <c:pt idx="0">
                  <c:v>0.84360000000000002</c:v>
                </c:pt>
                <c:pt idx="1">
                  <c:v>0.15490000000000001</c:v>
                </c:pt>
                <c:pt idx="2">
                  <c:v>1E-4</c:v>
                </c:pt>
                <c:pt idx="3">
                  <c:v>4.0000000000000002E-4</c:v>
                </c:pt>
                <c:pt idx="4">
                  <c:v>2.9999999999999997E-4</c:v>
                </c:pt>
                <c:pt idx="5">
                  <c:v>8.0000000000000004E-4</c:v>
                </c:pt>
              </c:numCache>
            </c:numRef>
          </c:val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100" b="0">
          <a:solidFill>
            <a:schemeClr val="tx1">
              <a:lumMod val="75000"/>
              <a:lumOff val="25000"/>
            </a:schemeClr>
          </a:solidFill>
          <a:latin typeface="HY견고딕" panose="02030600000101010101" pitchFamily="18" charset="-127"/>
          <a:ea typeface="HY견고딕" panose="02030600000101010101" pitchFamily="18" charset="-127"/>
        </a:defRPr>
      </a:pPr>
      <a:endParaRPr lang="ko-KR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vert="horz"/>
          <a:lstStyle/>
          <a:p>
            <a:pPr>
              <a:defRPr sz="1200">
                <a:solidFill>
                  <a:schemeClr val="bg1"/>
                </a:solidFill>
              </a:defRPr>
            </a:pPr>
            <a:r>
              <a:rPr lang="ko-KR" altLang="en-US" sz="1200" dirty="0">
                <a:solidFill>
                  <a:schemeClr val="bg1"/>
                </a:solidFill>
              </a:rPr>
              <a:t>최근 </a:t>
            </a:r>
            <a:r>
              <a:rPr lang="en-US" altLang="ko-KR" sz="1200" dirty="0">
                <a:solidFill>
                  <a:schemeClr val="bg1"/>
                </a:solidFill>
              </a:rPr>
              <a:t>3</a:t>
            </a:r>
            <a:r>
              <a:rPr lang="ko-KR" altLang="en-US" sz="1200" dirty="0">
                <a:solidFill>
                  <a:schemeClr val="bg1"/>
                </a:solidFill>
              </a:rPr>
              <a:t>년간 </a:t>
            </a:r>
            <a:r>
              <a:rPr lang="ko-KR" altLang="en-US" sz="1200" dirty="0" err="1">
                <a:solidFill>
                  <a:schemeClr val="bg1"/>
                </a:solidFill>
              </a:rPr>
              <a:t>모바일</a:t>
            </a:r>
            <a:r>
              <a:rPr lang="ko-KR" altLang="en-US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>
                <a:solidFill>
                  <a:schemeClr val="bg1"/>
                </a:solidFill>
              </a:rPr>
              <a:t>OS </a:t>
            </a:r>
            <a:r>
              <a:rPr lang="ko-KR" altLang="en-US" sz="1200" dirty="0" smtClean="0">
                <a:solidFill>
                  <a:schemeClr val="bg1"/>
                </a:solidFill>
              </a:rPr>
              <a:t>취약점 </a:t>
            </a:r>
            <a:r>
              <a:rPr lang="en-US" altLang="ko-KR" sz="1200" dirty="0" smtClean="0">
                <a:solidFill>
                  <a:schemeClr val="bg1"/>
                </a:solidFill>
              </a:rPr>
              <a:t>–</a:t>
            </a:r>
            <a:r>
              <a:rPr lang="en-US" altLang="ko-KR" sz="1200" baseline="0" dirty="0" smtClean="0">
                <a:solidFill>
                  <a:schemeClr val="bg1"/>
                </a:solidFill>
              </a:rPr>
              <a:t> </a:t>
            </a:r>
            <a:r>
              <a:rPr lang="ko-KR" altLang="en-US" sz="1200" baseline="0" dirty="0" smtClean="0">
                <a:solidFill>
                  <a:schemeClr val="bg1"/>
                </a:solidFill>
              </a:rPr>
              <a:t>위험도</a:t>
            </a:r>
            <a:r>
              <a:rPr lang="en-US" altLang="ko-KR" sz="1200" baseline="0" dirty="0" smtClean="0">
                <a:solidFill>
                  <a:schemeClr val="bg1"/>
                </a:solidFill>
              </a:rPr>
              <a:t>:</a:t>
            </a:r>
            <a:r>
              <a:rPr lang="ko-KR" altLang="en-US" sz="1200" baseline="0" dirty="0" smtClean="0">
                <a:solidFill>
                  <a:schemeClr val="bg1"/>
                </a:solidFill>
              </a:rPr>
              <a:t>상 </a:t>
            </a:r>
            <a:r>
              <a:rPr lang="ko-KR" altLang="en-US" sz="1200" dirty="0" smtClean="0">
                <a:solidFill>
                  <a:schemeClr val="bg1"/>
                </a:solidFill>
              </a:rPr>
              <a:t> </a:t>
            </a:r>
            <a:r>
              <a:rPr lang="en-US" altLang="ko-KR" sz="1200" dirty="0" smtClean="0">
                <a:solidFill>
                  <a:schemeClr val="bg1"/>
                </a:solidFill>
              </a:rPr>
              <a:t>(NIST</a:t>
            </a:r>
            <a:r>
              <a:rPr lang="en-US" altLang="ko-KR" sz="1200" baseline="0" dirty="0" smtClean="0">
                <a:solidFill>
                  <a:schemeClr val="bg1"/>
                </a:solidFill>
              </a:rPr>
              <a:t> NVD)</a:t>
            </a:r>
            <a:endParaRPr lang="ko-KR" altLang="en-US" sz="1200" dirty="0">
              <a:solidFill>
                <a:schemeClr val="bg1"/>
              </a:solidFill>
            </a:endParaRPr>
          </a:p>
        </c:rich>
      </c:tx>
      <c:layout>
        <c:manualLayout>
          <c:xMode val="edge"/>
          <c:yMode val="edge"/>
          <c:x val="0.14959098304100862"/>
          <c:y val="5.1054268823931846E-2"/>
        </c:manualLayout>
      </c:layout>
      <c:overlay val="0"/>
      <c:spPr>
        <a:solidFill>
          <a:srgbClr val="333333"/>
        </a:solidFill>
        <a:ln>
          <a:noFill/>
        </a:ln>
        <a:effectLst/>
      </c:sp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최근 3년간 모바일 OS 취약점</c:v>
                </c:pt>
              </c:strCache>
            </c:strRef>
          </c:tx>
          <c:dPt>
            <c:idx val="0"/>
            <c:bubble3D val="0"/>
            <c:spPr>
              <a:solidFill>
                <a:srgbClr val="00B050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rgbClr val="FA9090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dLbl>
              <c:idx val="0"/>
              <c:layout>
                <c:manualLayout>
                  <c:x val="-0.21142842022274924"/>
                  <c:y val="-9.8546433437220429E-2"/>
                </c:manualLayout>
              </c:layout>
              <c:dLblPos val="bestFit"/>
              <c:showLegendKey val="1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layout>
                <c:manualLayout>
                  <c:x val="0.15153212114342379"/>
                  <c:y val="0.18306116571842904"/>
                </c:manualLayout>
              </c:layout>
              <c:dLblPos val="bestFit"/>
              <c:showLegendKey val="1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layout>
                <c:manualLayout>
                  <c:x val="9.1605420042401436E-2"/>
                  <c:y val="5.6450964512714918E-2"/>
                </c:manualLayout>
              </c:layout>
              <c:dLblPos val="bestFit"/>
              <c:showLegendKey val="1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3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4"/>
              <c:layout>
                <c:manualLayout>
                  <c:x val="0.29308618616584153"/>
                  <c:y val="0.50708875914372076"/>
                </c:manualLayout>
              </c:layout>
              <c:dLblPos val="bestFit"/>
              <c:showLegendKey val="1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4446521041052932"/>
                      <c:h val="0.13166172750831304"/>
                    </c:manualLayout>
                  </c15:layout>
                </c:ext>
              </c:extLst>
            </c:dLbl>
            <c:numFmt formatCode="General" sourceLinked="0"/>
            <c:spPr>
              <a:noFill/>
              <a:ln>
                <a:noFill/>
              </a:ln>
              <a:effectLst/>
            </c:spPr>
            <c:txPr>
              <a:bodyPr rot="0" vert="horz"/>
              <a:lstStyle/>
              <a:p>
                <a:pPr>
                  <a:defRPr>
                    <a:solidFill>
                      <a:schemeClr val="tx1"/>
                    </a:solidFill>
                  </a:defRPr>
                </a:pPr>
                <a:endParaRPr lang="ko-KR"/>
              </a:p>
            </c:txPr>
            <c:dLblPos val="outEnd"/>
            <c:showLegendKey val="1"/>
            <c:showVal val="1"/>
            <c:showCatName val="1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안드로이드</c:v>
                </c:pt>
                <c:pt idx="1">
                  <c:v>아이폰</c:v>
                </c:pt>
                <c:pt idx="2">
                  <c:v>블랙베리</c:v>
                </c:pt>
                <c:pt idx="3">
                  <c:v>윈도우폰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217</c:v>
                </c:pt>
                <c:pt idx="1">
                  <c:v>83</c:v>
                </c:pt>
                <c:pt idx="2">
                  <c:v>5</c:v>
                </c:pt>
                <c:pt idx="3">
                  <c:v>1</c:v>
                </c:pt>
              </c:numCache>
            </c:numRef>
          </c:val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100" b="0">
          <a:solidFill>
            <a:schemeClr val="tx1">
              <a:lumMod val="75000"/>
              <a:lumOff val="25000"/>
            </a:schemeClr>
          </a:solidFill>
          <a:latin typeface="HY견고딕" panose="02030600000101010101" pitchFamily="18" charset="-127"/>
          <a:ea typeface="HY견고딕" panose="02030600000101010101" pitchFamily="18" charset="-127"/>
        </a:defRPr>
      </a:pPr>
      <a:endParaRPr lang="ko-KR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vert="horz"/>
          <a:lstStyle/>
          <a:p>
            <a:pPr>
              <a:defRPr sz="1200">
                <a:solidFill>
                  <a:schemeClr val="bg1"/>
                </a:solidFill>
              </a:defRPr>
            </a:pPr>
            <a:r>
              <a:rPr lang="en-US" altLang="ko-KR" sz="1200" dirty="0" smtClean="0">
                <a:solidFill>
                  <a:schemeClr val="bg1"/>
                </a:solidFill>
              </a:rPr>
              <a:t>2013</a:t>
            </a:r>
            <a:r>
              <a:rPr lang="ko-KR" altLang="en-US" sz="1200" dirty="0" smtClean="0">
                <a:solidFill>
                  <a:schemeClr val="bg1"/>
                </a:solidFill>
              </a:rPr>
              <a:t>년 </a:t>
            </a:r>
            <a:r>
              <a:rPr lang="ko-KR" sz="1200" dirty="0" err="1" smtClean="0">
                <a:solidFill>
                  <a:schemeClr val="bg1"/>
                </a:solidFill>
              </a:rPr>
              <a:t>모바일</a:t>
            </a:r>
            <a:r>
              <a:rPr lang="ko-KR" sz="1200" dirty="0" smtClean="0">
                <a:solidFill>
                  <a:schemeClr val="bg1"/>
                </a:solidFill>
              </a:rPr>
              <a:t> </a:t>
            </a:r>
            <a:r>
              <a:rPr lang="en-US" sz="1200" dirty="0">
                <a:solidFill>
                  <a:schemeClr val="bg1"/>
                </a:solidFill>
              </a:rPr>
              <a:t>OS </a:t>
            </a:r>
            <a:r>
              <a:rPr lang="ko-KR" sz="1200" dirty="0">
                <a:solidFill>
                  <a:schemeClr val="bg1"/>
                </a:solidFill>
              </a:rPr>
              <a:t>악성코드 </a:t>
            </a:r>
            <a:r>
              <a:rPr lang="ko-KR" sz="1200" dirty="0" smtClean="0">
                <a:solidFill>
                  <a:schemeClr val="bg1"/>
                </a:solidFill>
              </a:rPr>
              <a:t>현황</a:t>
            </a:r>
            <a:r>
              <a:rPr lang="en-US" altLang="ko-KR" sz="1200" dirty="0" smtClean="0">
                <a:solidFill>
                  <a:schemeClr val="bg1"/>
                </a:solidFill>
              </a:rPr>
              <a:t> </a:t>
            </a:r>
            <a:r>
              <a:rPr lang="en-US" sz="1200" dirty="0" smtClean="0">
                <a:solidFill>
                  <a:schemeClr val="bg1"/>
                </a:solidFill>
              </a:rPr>
              <a:t>(</a:t>
            </a:r>
            <a:r>
              <a:rPr lang="ko-KR" altLang="en-US" sz="1200" dirty="0" err="1" smtClean="0">
                <a:solidFill>
                  <a:schemeClr val="bg1"/>
                </a:solidFill>
              </a:rPr>
              <a:t>포티넷</a:t>
            </a:r>
            <a:r>
              <a:rPr lang="en-US" sz="1200" dirty="0" smtClean="0">
                <a:solidFill>
                  <a:schemeClr val="bg1"/>
                </a:solidFill>
              </a:rPr>
              <a:t>)</a:t>
            </a:r>
            <a:endParaRPr lang="en-US" sz="1200" dirty="0">
              <a:solidFill>
                <a:schemeClr val="bg1"/>
              </a:solidFill>
            </a:endParaRPr>
          </a:p>
        </c:rich>
      </c:tx>
      <c:layout>
        <c:manualLayout>
          <c:xMode val="edge"/>
          <c:yMode val="edge"/>
          <c:x val="0.22558419608965896"/>
          <c:y val="4.6724708320088536E-2"/>
        </c:manualLayout>
      </c:layout>
      <c:overlay val="0"/>
      <c:spPr>
        <a:solidFill>
          <a:srgbClr val="333333"/>
        </a:solidFill>
        <a:ln>
          <a:noFill/>
        </a:ln>
        <a:effectLst/>
      </c:sp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모바일 OS 악성코드 감염(2013)</c:v>
                </c:pt>
              </c:strCache>
            </c:strRef>
          </c:tx>
          <c:dPt>
            <c:idx val="0"/>
            <c:bubble3D val="0"/>
            <c:spPr>
              <a:solidFill>
                <a:srgbClr val="00B050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rgbClr val="7030A0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dLbl>
              <c:idx val="0"/>
              <c:layout>
                <c:manualLayout>
                  <c:x val="-4.6969324969772783E-2"/>
                  <c:y val="-0.21955561191798376"/>
                </c:manualLayout>
              </c:layout>
              <c:dLblPos val="bestFit"/>
              <c:showLegendKey val="1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layout>
                <c:manualLayout>
                  <c:x val="0.34286838386730328"/>
                  <c:y val="0.20569173171334726"/>
                </c:manualLayout>
              </c:layout>
              <c:dLblPos val="bestFit"/>
              <c:showLegendKey val="1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2285572188476629"/>
                      <c:h val="0.13604963156770611"/>
                    </c:manualLayout>
                  </c15:layout>
                </c:ext>
              </c:extLst>
            </c:dLbl>
            <c:dLbl>
              <c:idx val="2"/>
              <c:layout>
                <c:manualLayout>
                  <c:x val="0.27421853209822944"/>
                  <c:y val="0.37355558106405773"/>
                </c:manualLayout>
              </c:layout>
              <c:dLblPos val="bestFit"/>
              <c:showLegendKey val="1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numFmt formatCode="0.00%" sourceLinked="0"/>
            <c:spPr>
              <a:noFill/>
              <a:ln>
                <a:noFill/>
              </a:ln>
              <a:effectLst/>
            </c:spPr>
            <c:txPr>
              <a:bodyPr rot="0" vert="horz"/>
              <a:lstStyle/>
              <a:p>
                <a:pPr>
                  <a:defRPr>
                    <a:solidFill>
                      <a:schemeClr val="tx1"/>
                    </a:solidFill>
                  </a:defRPr>
                </a:pPr>
                <a:endParaRPr lang="ko-KR"/>
              </a:p>
            </c:txPr>
            <c:dLblPos val="outEnd"/>
            <c:showLegendKey val="1"/>
            <c:showVal val="1"/>
            <c:showCatName val="1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Sheet1!$A$2:$A$4</c:f>
              <c:strCache>
                <c:ptCount val="3"/>
                <c:pt idx="0">
                  <c:v>안드로이드</c:v>
                </c:pt>
                <c:pt idx="1">
                  <c:v>심비안</c:v>
                </c:pt>
                <c:pt idx="2">
                  <c:v>기타</c:v>
                </c:pt>
              </c:strCache>
            </c:strRef>
          </c:cat>
          <c:val>
            <c:numRef>
              <c:f>Sheet1!$B$2:$B$4</c:f>
              <c:numCache>
                <c:formatCode>0.00%</c:formatCode>
                <c:ptCount val="3"/>
                <c:pt idx="0">
                  <c:v>0.96499999999999997</c:v>
                </c:pt>
                <c:pt idx="1">
                  <c:v>3.4500000000000003E-2</c:v>
                </c:pt>
                <c:pt idx="2">
                  <c:v>5.0000000000000001E-4</c:v>
                </c:pt>
              </c:numCache>
            </c:numRef>
          </c:val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100" b="0">
          <a:solidFill>
            <a:schemeClr val="tx1">
              <a:lumMod val="75000"/>
              <a:lumOff val="25000"/>
            </a:schemeClr>
          </a:solidFill>
          <a:latin typeface="HY견고딕" panose="02030600000101010101" pitchFamily="18" charset="-127"/>
          <a:ea typeface="HY견고딕" panose="02030600000101010101" pitchFamily="18" charset="-127"/>
        </a:defRPr>
      </a:pPr>
      <a:endParaRPr lang="ko-KR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9E3518-7FD5-4940-B949-8EA134B4F936}" type="datetimeFigureOut">
              <a:rPr lang="ko-KR" altLang="en-US" smtClean="0"/>
              <a:pPr/>
              <a:t>2016-02-17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91FEC9-1501-40A1-A869-8E766D60C87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64770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91FEC9-1501-40A1-A869-8E766D60C875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55281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181389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512292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623425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756555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91FEC9-1501-40A1-A869-8E766D60C875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86257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91FEC9-1501-40A1-A869-8E766D60C875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36624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91FEC9-1501-40A1-A869-8E766D60C875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91350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91FEC9-1501-40A1-A869-8E766D60C875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73480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91FEC9-1501-40A1-A869-8E766D60C875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06349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91FEC9-1501-40A1-A869-8E766D60C875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80525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03167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994499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 6"/>
          <p:cNvSpPr/>
          <p:nvPr/>
        </p:nvSpPr>
        <p:spPr>
          <a:xfrm>
            <a:off x="0" y="0"/>
            <a:ext cx="9144000" cy="4310063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350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28650" y="1587477"/>
            <a:ext cx="78867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latinLnBrk="1">
              <a:defRPr lang="ko-KR" sz="4050">
                <a:solidFill>
                  <a:schemeClr val="bg1"/>
                </a:solidFill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628650" y="5200601"/>
            <a:ext cx="7886700" cy="130901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latinLnBrk="1">
              <a:lnSpc>
                <a:spcPct val="150000"/>
              </a:lnSpc>
              <a:spcBef>
                <a:spcPts val="450"/>
              </a:spcBef>
              <a:buNone/>
              <a:defRPr lang="ko-KR" sz="2800" b="0">
                <a:solidFill>
                  <a:schemeClr val="tx1"/>
                </a:solidFill>
                <a:latin typeface="+mj-lt"/>
              </a:defRPr>
            </a:lvl1pPr>
            <a:lvl2pPr marL="342900" indent="0" algn="ctr" latinLnBrk="1">
              <a:buNone/>
              <a:defRPr lang="ko-KR" sz="1500"/>
            </a:lvl2pPr>
            <a:lvl3pPr marL="685800" indent="0" algn="ctr" latinLnBrk="1">
              <a:buNone/>
              <a:defRPr lang="ko-KR" sz="1350"/>
            </a:lvl3pPr>
            <a:lvl4pPr marL="1028700" indent="0" algn="ctr" latinLnBrk="1">
              <a:buNone/>
              <a:defRPr lang="ko-KR" sz="1200"/>
            </a:lvl4pPr>
            <a:lvl5pPr marL="1371600" indent="0" algn="ctr" latinLnBrk="1">
              <a:buNone/>
              <a:defRPr lang="ko-KR" sz="1200"/>
            </a:lvl5pPr>
            <a:lvl6pPr marL="1714500" indent="0" algn="ctr" latinLnBrk="1">
              <a:buNone/>
              <a:defRPr lang="ko-KR" sz="1200"/>
            </a:lvl6pPr>
            <a:lvl7pPr marL="2057400" indent="0" algn="ctr" latinLnBrk="1">
              <a:buNone/>
              <a:defRPr lang="ko-KR" sz="1200"/>
            </a:lvl7pPr>
            <a:lvl8pPr marL="2400300" indent="0" algn="ctr" latinLnBrk="1">
              <a:buNone/>
              <a:defRPr lang="ko-KR" sz="1200"/>
            </a:lvl8pPr>
            <a:lvl9pPr marL="2743200" indent="0" algn="ctr" latinLnBrk="1">
              <a:buNone/>
              <a:defRPr lang="ko-KR" sz="1200"/>
            </a:lvl9pPr>
          </a:lstStyle>
          <a:p>
            <a:r>
              <a:rPr lang="ko-KR" altLang="en-US" dirty="0" smtClean="0"/>
              <a:t>마스터 부제목 스타일 편집</a:t>
            </a:r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37921966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57200" y="306441"/>
            <a:ext cx="8229599" cy="530271"/>
          </a:xfrm>
          <a:prstGeom prst="rect">
            <a:avLst/>
          </a:prstGeom>
        </p:spPr>
        <p:txBody>
          <a:bodyPr/>
          <a:lstStyle>
            <a:lvl1pPr algn="l">
              <a:defRPr sz="2400" b="0" spc="-200" baseline="0">
                <a:solidFill>
                  <a:schemeClr val="tx2"/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5" name="내용 개체 틀 2"/>
          <p:cNvSpPr>
            <a:spLocks noGrp="1"/>
          </p:cNvSpPr>
          <p:nvPr>
            <p:ph idx="11"/>
          </p:nvPr>
        </p:nvSpPr>
        <p:spPr>
          <a:xfrm>
            <a:off x="457200" y="980729"/>
            <a:ext cx="8229600" cy="5472607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tx2"/>
                </a:solidFill>
                <a:latin typeface="나눔고딕" pitchFamily="50" charset="-127"/>
                <a:ea typeface="나눔고딕" pitchFamily="50" charset="-127"/>
              </a:defRPr>
            </a:lvl1pPr>
            <a:lvl2pPr>
              <a:defRPr sz="1800">
                <a:solidFill>
                  <a:schemeClr val="tx2"/>
                </a:solidFill>
                <a:latin typeface="나눔명조" pitchFamily="18" charset="-127"/>
                <a:ea typeface="나눔명조" pitchFamily="18" charset="-127"/>
              </a:defRPr>
            </a:lvl2pPr>
            <a:lvl3pPr>
              <a:defRPr sz="1800">
                <a:solidFill>
                  <a:schemeClr val="tx2"/>
                </a:solidFill>
              </a:defRPr>
            </a:lvl3pPr>
            <a:lvl4pPr>
              <a:defRPr sz="1600">
                <a:solidFill>
                  <a:schemeClr val="tx2"/>
                </a:solidFill>
              </a:defRPr>
            </a:lvl4pPr>
            <a:lvl5pPr>
              <a:defRPr sz="1600">
                <a:solidFill>
                  <a:schemeClr val="tx2"/>
                </a:solidFill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7" name="슬라이드 번호 개체 틀 1"/>
          <p:cNvSpPr>
            <a:spLocks noGrp="1"/>
          </p:cNvSpPr>
          <p:nvPr>
            <p:ph type="sldNum" sz="quarter" idx="4"/>
          </p:nvPr>
        </p:nvSpPr>
        <p:spPr>
          <a:xfrm>
            <a:off x="3543302" y="6416156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fld id="{E7F50C08-B111-48CA-9451-ED0C857036E4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273203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>
  <p:cSld name="구역 머리글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3000" b="1" cap="all">
                <a:solidFill>
                  <a:srgbClr val="37ACE1"/>
                </a:solidFill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7" name="슬라이드 번호 개체 틀 1"/>
          <p:cNvSpPr>
            <a:spLocks noGrp="1"/>
          </p:cNvSpPr>
          <p:nvPr>
            <p:ph type="sldNum" sz="quarter" idx="4"/>
          </p:nvPr>
        </p:nvSpPr>
        <p:spPr>
          <a:xfrm>
            <a:off x="3543302" y="6416156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fld id="{E7F50C08-B111-48CA-9451-ED0C857036E4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480546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제목 및 내용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7504" y="25159"/>
            <a:ext cx="7344816" cy="66753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25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8" name="내용 개체 틀 2"/>
          <p:cNvSpPr>
            <a:spLocks noGrp="1"/>
          </p:cNvSpPr>
          <p:nvPr>
            <p:ph idx="1"/>
          </p:nvPr>
        </p:nvSpPr>
        <p:spPr>
          <a:xfrm>
            <a:off x="251520" y="1124744"/>
            <a:ext cx="8568952" cy="5184576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50000"/>
              </a:lnSpc>
              <a:buClr>
                <a:srgbClr val="30B4F6"/>
              </a:buClr>
              <a:buFont typeface="Wingdings" pitchFamily="2" charset="2"/>
              <a:buChar char="u"/>
              <a:defRPr sz="1500" b="1">
                <a:solidFill>
                  <a:srgbClr val="37ACE1"/>
                </a:solidFill>
              </a:defRPr>
            </a:lvl1pPr>
            <a:lvl2pPr marL="742950" indent="-285750">
              <a:lnSpc>
                <a:spcPct val="150000"/>
              </a:lnSpc>
              <a:buClr>
                <a:srgbClr val="30B4F6"/>
              </a:buClr>
              <a:buFont typeface="Wingdings" pitchFamily="2" charset="2"/>
              <a:buChar char="§"/>
              <a:defRPr sz="1200" b="0">
                <a:solidFill>
                  <a:schemeClr val="tx1"/>
                </a:solidFill>
              </a:defRPr>
            </a:lvl2pPr>
            <a:lvl3pPr>
              <a:lnSpc>
                <a:spcPct val="150000"/>
              </a:lnSpc>
              <a:defRPr sz="1000">
                <a:solidFill>
                  <a:schemeClr val="tx1"/>
                </a:solidFill>
              </a:defRPr>
            </a:lvl3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13"/>
          </p:nvPr>
        </p:nvSpPr>
        <p:spPr>
          <a:xfrm>
            <a:off x="7452320" y="116632"/>
            <a:ext cx="1512168" cy="503238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1500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endParaRPr lang="ko-KR" altLang="en-US" dirty="0"/>
          </a:p>
        </p:txBody>
      </p:sp>
      <p:sp>
        <p:nvSpPr>
          <p:cNvPr id="3" name="직사각형 2"/>
          <p:cNvSpPr/>
          <p:nvPr userDrawn="1"/>
        </p:nvSpPr>
        <p:spPr>
          <a:xfrm>
            <a:off x="0" y="-27384"/>
            <a:ext cx="9144000" cy="89423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슬라이드 번호 개체 틀 1"/>
          <p:cNvSpPr>
            <a:spLocks noGrp="1"/>
          </p:cNvSpPr>
          <p:nvPr>
            <p:ph type="sldNum" sz="quarter" idx="4"/>
          </p:nvPr>
        </p:nvSpPr>
        <p:spPr>
          <a:xfrm>
            <a:off x="3543302" y="6416156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fld id="{E7F50C08-B111-48CA-9451-ED0C857036E4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596222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107504" y="25159"/>
            <a:ext cx="7344816" cy="66753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25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8" name="내용 개체 틀 2"/>
          <p:cNvSpPr>
            <a:spLocks noGrp="1"/>
          </p:cNvSpPr>
          <p:nvPr>
            <p:ph idx="1"/>
          </p:nvPr>
        </p:nvSpPr>
        <p:spPr>
          <a:xfrm>
            <a:off x="251520" y="1124744"/>
            <a:ext cx="8568952" cy="5184576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50000"/>
              </a:lnSpc>
              <a:buClr>
                <a:srgbClr val="30B4F6"/>
              </a:buClr>
              <a:buFont typeface="Wingdings" pitchFamily="2" charset="2"/>
              <a:buChar char="u"/>
              <a:defRPr sz="1500" b="1">
                <a:solidFill>
                  <a:srgbClr val="37ACE1"/>
                </a:solidFill>
              </a:defRPr>
            </a:lvl1pPr>
            <a:lvl2pPr marL="742950" indent="-285750">
              <a:lnSpc>
                <a:spcPct val="150000"/>
              </a:lnSpc>
              <a:buClr>
                <a:srgbClr val="30B4F6"/>
              </a:buClr>
              <a:buFont typeface="Wingdings" pitchFamily="2" charset="2"/>
              <a:buChar char="§"/>
              <a:defRPr sz="1200" b="0">
                <a:solidFill>
                  <a:schemeClr val="tx1"/>
                </a:solidFill>
              </a:defRPr>
            </a:lvl2pPr>
            <a:lvl3pPr>
              <a:lnSpc>
                <a:spcPct val="150000"/>
              </a:lnSpc>
              <a:defRPr sz="1000">
                <a:solidFill>
                  <a:schemeClr val="tx1"/>
                </a:solidFill>
              </a:defRPr>
            </a:lvl3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</p:txBody>
      </p:sp>
      <p:sp>
        <p:nvSpPr>
          <p:cNvPr id="10" name="텍스트 개체 틀 11"/>
          <p:cNvSpPr>
            <a:spLocks noGrp="1"/>
          </p:cNvSpPr>
          <p:nvPr>
            <p:ph type="body" sz="quarter" idx="13"/>
          </p:nvPr>
        </p:nvSpPr>
        <p:spPr>
          <a:xfrm>
            <a:off x="7452320" y="116632"/>
            <a:ext cx="1512168" cy="503238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1500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endParaRPr lang="ko-KR" altLang="en-US" dirty="0"/>
          </a:p>
        </p:txBody>
      </p:sp>
      <p:sp>
        <p:nvSpPr>
          <p:cNvPr id="12" name="슬라이드 번호 개체 틀 1"/>
          <p:cNvSpPr>
            <a:spLocks noGrp="1"/>
          </p:cNvSpPr>
          <p:nvPr>
            <p:ph type="sldNum" sz="quarter" idx="4"/>
          </p:nvPr>
        </p:nvSpPr>
        <p:spPr>
          <a:xfrm>
            <a:off x="3543302" y="6416156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fld id="{E7F50C08-B111-48CA-9451-ED0C857036E4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479329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_제목 및 내용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7504" y="25159"/>
            <a:ext cx="7344816" cy="66753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25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8" name="내용 개체 틀 2"/>
          <p:cNvSpPr>
            <a:spLocks noGrp="1"/>
          </p:cNvSpPr>
          <p:nvPr>
            <p:ph idx="1"/>
          </p:nvPr>
        </p:nvSpPr>
        <p:spPr>
          <a:xfrm>
            <a:off x="251520" y="1124744"/>
            <a:ext cx="8568952" cy="5184576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50000"/>
              </a:lnSpc>
              <a:buClr>
                <a:srgbClr val="30B4F6"/>
              </a:buClr>
              <a:buFont typeface="Wingdings" pitchFamily="2" charset="2"/>
              <a:buChar char="u"/>
              <a:defRPr sz="1500" b="1">
                <a:solidFill>
                  <a:srgbClr val="37ACE1"/>
                </a:solidFill>
              </a:defRPr>
            </a:lvl1pPr>
            <a:lvl2pPr marL="742950" indent="-285750">
              <a:lnSpc>
                <a:spcPct val="150000"/>
              </a:lnSpc>
              <a:buClr>
                <a:srgbClr val="30B4F6"/>
              </a:buClr>
              <a:buFont typeface="Wingdings" pitchFamily="2" charset="2"/>
              <a:buChar char="§"/>
              <a:defRPr sz="1200" b="0">
                <a:solidFill>
                  <a:schemeClr val="tx1"/>
                </a:solidFill>
              </a:defRPr>
            </a:lvl2pPr>
            <a:lvl3pPr>
              <a:lnSpc>
                <a:spcPct val="150000"/>
              </a:lnSpc>
              <a:defRPr sz="1000">
                <a:solidFill>
                  <a:schemeClr val="tx1"/>
                </a:solidFill>
              </a:defRPr>
            </a:lvl3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13"/>
          </p:nvPr>
        </p:nvSpPr>
        <p:spPr>
          <a:xfrm>
            <a:off x="7452320" y="116632"/>
            <a:ext cx="1512168" cy="503238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1500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endParaRPr lang="ko-KR" altLang="en-US" dirty="0"/>
          </a:p>
        </p:txBody>
      </p:sp>
      <p:sp>
        <p:nvSpPr>
          <p:cNvPr id="10" name="슬라이드 번호 개체 틀 1"/>
          <p:cNvSpPr>
            <a:spLocks noGrp="1"/>
          </p:cNvSpPr>
          <p:nvPr>
            <p:ph type="sldNum" sz="quarter" idx="4"/>
          </p:nvPr>
        </p:nvSpPr>
        <p:spPr>
          <a:xfrm>
            <a:off x="3543302" y="6416156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fld id="{E7F50C08-B111-48CA-9451-ED0C857036E4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758028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제목 및 내용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7504" y="25161"/>
            <a:ext cx="7344816" cy="66753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1875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8" name="내용 개체 틀 2"/>
          <p:cNvSpPr>
            <a:spLocks noGrp="1"/>
          </p:cNvSpPr>
          <p:nvPr>
            <p:ph idx="1"/>
          </p:nvPr>
        </p:nvSpPr>
        <p:spPr>
          <a:xfrm>
            <a:off x="251520" y="1124744"/>
            <a:ext cx="8568952" cy="5184576"/>
          </a:xfrm>
          <a:prstGeom prst="rect">
            <a:avLst/>
          </a:prstGeom>
        </p:spPr>
        <p:txBody>
          <a:bodyPr/>
          <a:lstStyle>
            <a:lvl1pPr marL="257175" indent="-257175">
              <a:lnSpc>
                <a:spcPct val="150000"/>
              </a:lnSpc>
              <a:buClr>
                <a:srgbClr val="30B4F6"/>
              </a:buClr>
              <a:buFont typeface="Wingdings" pitchFamily="2" charset="2"/>
              <a:buChar char="u"/>
              <a:defRPr sz="1125" b="1">
                <a:solidFill>
                  <a:srgbClr val="37ACE1"/>
                </a:solidFill>
              </a:defRPr>
            </a:lvl1pPr>
            <a:lvl2pPr marL="557213" indent="-214313">
              <a:lnSpc>
                <a:spcPct val="150000"/>
              </a:lnSpc>
              <a:buClr>
                <a:srgbClr val="30B4F6"/>
              </a:buClr>
              <a:buFont typeface="Wingdings" pitchFamily="2" charset="2"/>
              <a:buChar char="§"/>
              <a:defRPr sz="900" b="0">
                <a:solidFill>
                  <a:schemeClr val="tx1"/>
                </a:solidFill>
              </a:defRPr>
            </a:lvl2pPr>
            <a:lvl3pPr>
              <a:lnSpc>
                <a:spcPct val="150000"/>
              </a:lnSpc>
              <a:defRPr sz="750">
                <a:solidFill>
                  <a:schemeClr val="tx1"/>
                </a:solidFill>
              </a:defRPr>
            </a:lvl3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13"/>
          </p:nvPr>
        </p:nvSpPr>
        <p:spPr>
          <a:xfrm>
            <a:off x="7452320" y="116632"/>
            <a:ext cx="1512168" cy="503238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1125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endParaRPr lang="ko-KR" altLang="en-US" dirty="0"/>
          </a:p>
        </p:txBody>
      </p:sp>
      <p:sp>
        <p:nvSpPr>
          <p:cNvPr id="3" name="직사각형 2"/>
          <p:cNvSpPr/>
          <p:nvPr userDrawn="1"/>
        </p:nvSpPr>
        <p:spPr>
          <a:xfrm>
            <a:off x="0" y="-27384"/>
            <a:ext cx="9144000" cy="89423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/>
          </a:p>
        </p:txBody>
      </p:sp>
      <p:sp>
        <p:nvSpPr>
          <p:cNvPr id="11" name="슬라이드 번호 개체 틀 1"/>
          <p:cNvSpPr>
            <a:spLocks noGrp="1"/>
          </p:cNvSpPr>
          <p:nvPr>
            <p:ph type="sldNum" sz="quarter" idx="4"/>
          </p:nvPr>
        </p:nvSpPr>
        <p:spPr>
          <a:xfrm>
            <a:off x="3543302" y="6416156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fld id="{E7F50C08-B111-48CA-9451-ED0C857036E4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604380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내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222" y="351675"/>
            <a:ext cx="6956982" cy="435390"/>
          </a:xfrm>
          <a:prstGeom prst="rect">
            <a:avLst/>
          </a:prstGeom>
        </p:spPr>
        <p:txBody>
          <a:bodyPr lIns="72000" anchor="b"/>
          <a:lstStyle>
            <a:lvl1pPr algn="l">
              <a:defRPr sz="2200" b="1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4498" y="895350"/>
            <a:ext cx="8543751" cy="5734050"/>
          </a:xfrm>
          <a:prstGeom prst="rect">
            <a:avLst/>
          </a:prstGeom>
        </p:spPr>
        <p:txBody>
          <a:bodyPr/>
          <a:lstStyle>
            <a:lvl1pPr marL="322263" indent="-322263">
              <a:spcBef>
                <a:spcPts val="400"/>
              </a:spcBef>
              <a:spcAft>
                <a:spcPts val="600"/>
              </a:spcAft>
              <a:buFontTx/>
              <a:buBlip>
                <a:blip r:embed="rId2"/>
              </a:buBlip>
              <a:defRPr sz="1800" b="1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617538" indent="-279400">
              <a:spcBef>
                <a:spcPts val="400"/>
              </a:spcBef>
              <a:spcAft>
                <a:spcPts val="600"/>
              </a:spcAft>
              <a:buClr>
                <a:srgbClr val="FF0000"/>
              </a:buClr>
              <a:buFont typeface="맑은 고딕" panose="020B0503020000020004" pitchFamily="50" charset="-127"/>
              <a:buChar char="▶"/>
              <a:defRPr sz="160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838200" indent="-209550">
              <a:spcBef>
                <a:spcPts val="400"/>
              </a:spcBef>
              <a:spcAft>
                <a:spcPts val="600"/>
              </a:spcAft>
              <a:buClr>
                <a:srgbClr val="00863D"/>
              </a:buClr>
              <a:buFont typeface="Wingdings" panose="05000000000000000000" pitchFamily="2" charset="2"/>
              <a:buChar char="l"/>
              <a:defRPr sz="140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058863" indent="-203200">
              <a:spcBef>
                <a:spcPts val="400"/>
              </a:spcBef>
              <a:spcAft>
                <a:spcPts val="60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sz="140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넷째 수준</a:t>
            </a:r>
          </a:p>
        </p:txBody>
      </p:sp>
      <p:sp>
        <p:nvSpPr>
          <p:cNvPr id="9" name="직사각형 8"/>
          <p:cNvSpPr/>
          <p:nvPr userDrawn="1"/>
        </p:nvSpPr>
        <p:spPr>
          <a:xfrm flipV="1">
            <a:off x="314499" y="345324"/>
            <a:ext cx="45719" cy="43539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 userDrawn="1"/>
        </p:nvSpPr>
        <p:spPr>
          <a:xfrm flipV="1">
            <a:off x="314499" y="112920"/>
            <a:ext cx="45719" cy="20054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텍스트 개체 틀 12"/>
          <p:cNvSpPr>
            <a:spLocks noGrp="1"/>
          </p:cNvSpPr>
          <p:nvPr>
            <p:ph type="body" sz="quarter" idx="13"/>
          </p:nvPr>
        </p:nvSpPr>
        <p:spPr>
          <a:xfrm>
            <a:off x="465223" y="32808"/>
            <a:ext cx="4538826" cy="334630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FontTx/>
              <a:buNone/>
              <a:defRPr sz="1500" b="1" baseline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266700" indent="0">
              <a:buFontTx/>
              <a:buNone/>
              <a:defRPr/>
            </a:lvl2pPr>
            <a:lvl3pPr marL="542925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14" name="슬라이드 번호 개체 틀 2"/>
          <p:cNvSpPr txBox="1">
            <a:spLocks/>
          </p:cNvSpPr>
          <p:nvPr userDrawn="1"/>
        </p:nvSpPr>
        <p:spPr>
          <a:xfrm>
            <a:off x="6804248" y="6685425"/>
            <a:ext cx="2311400" cy="163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AA28E66-120B-484F-92DB-562B1AF73FA6}" type="slidenum">
              <a:rPr lang="ko-KR" altLang="en-US" sz="800" b="1" smtClean="0"/>
              <a:pPr/>
              <a:t>‹#›</a:t>
            </a:fld>
            <a:endParaRPr lang="ko-KR" altLang="en-US" b="1" dirty="0"/>
          </a:p>
        </p:txBody>
      </p:sp>
      <p:cxnSp>
        <p:nvCxnSpPr>
          <p:cNvPr id="15" name="직선 연결선 14"/>
          <p:cNvCxnSpPr/>
          <p:nvPr userDrawn="1"/>
        </p:nvCxnSpPr>
        <p:spPr>
          <a:xfrm>
            <a:off x="84264" y="322073"/>
            <a:ext cx="8961530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01612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467545" y="0"/>
            <a:ext cx="8208914" cy="188640"/>
          </a:xfrm>
          <a:prstGeom prst="rect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8" name="슬라이드 번호 개체 틀 1"/>
          <p:cNvSpPr>
            <a:spLocks noGrp="1"/>
          </p:cNvSpPr>
          <p:nvPr>
            <p:ph type="sldNum" sz="quarter" idx="4"/>
          </p:nvPr>
        </p:nvSpPr>
        <p:spPr>
          <a:xfrm>
            <a:off x="3543302" y="6416156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fld id="{E7F50C08-B111-48CA-9451-ED0C857036E4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8" r:id="rId2"/>
    <p:sldLayoutId id="2147483682" r:id="rId3"/>
    <p:sldLayoutId id="2147483683" r:id="rId4"/>
    <p:sldLayoutId id="2147483678" r:id="rId5"/>
    <p:sldLayoutId id="2147483684" r:id="rId6"/>
    <p:sldLayoutId id="2147483686" r:id="rId7"/>
    <p:sldLayoutId id="2147483689" r:id="rId8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354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83" indent="-342883" algn="l" defTabSz="914354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13" indent="-285737" algn="l" defTabSz="914354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42" indent="-228588" algn="l" defTabSz="914354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20" indent="-228588" algn="l" defTabSz="914354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97" indent="-228588" algn="l" defTabSz="914354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4" indent="-228588" algn="l" defTabSz="914354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8" algn="l" defTabSz="914354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8" indent="-228588" algn="l" defTabSz="914354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8" algn="l" defTabSz="914354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35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3" algn="l" defTabSz="91435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35.png"/><Relationship Id="rId7" Type="http://schemas.openxmlformats.org/officeDocument/2006/relationships/image" Target="../media/image28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Relationship Id="rId9" Type="http://schemas.openxmlformats.org/officeDocument/2006/relationships/image" Target="../media/image3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11" Type="http://schemas.openxmlformats.org/officeDocument/2006/relationships/image" Target="../media/image53.png"/><Relationship Id="rId5" Type="http://schemas.openxmlformats.org/officeDocument/2006/relationships/image" Target="../media/image47.png"/><Relationship Id="rId10" Type="http://schemas.openxmlformats.org/officeDocument/2006/relationships/image" Target="../media/image52.jpeg"/><Relationship Id="rId4" Type="http://schemas.openxmlformats.org/officeDocument/2006/relationships/image" Target="../media/image46.png"/><Relationship Id="rId9" Type="http://schemas.openxmlformats.org/officeDocument/2006/relationships/image" Target="../media/image51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5.xml"/><Relationship Id="rId5" Type="http://schemas.openxmlformats.org/officeDocument/2006/relationships/chart" Target="../charts/chart4.xml"/><Relationship Id="rId4" Type="http://schemas.openxmlformats.org/officeDocument/2006/relationships/chart" Target="../charts/char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5.png"/><Relationship Id="rId7" Type="http://schemas.openxmlformats.org/officeDocument/2006/relationships/image" Target="../media/image28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microsoft.com/office/2007/relationships/hdphoto" Target="../media/hdphoto2.wdp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image" Target="../media/image65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70.png"/><Relationship Id="rId7" Type="http://schemas.microsoft.com/office/2007/relationships/hdphoto" Target="../media/hdphoto3.wdp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11" Type="http://schemas.openxmlformats.org/officeDocument/2006/relationships/image" Target="../media/image76.png"/><Relationship Id="rId5" Type="http://schemas.openxmlformats.org/officeDocument/2006/relationships/image" Target="../media/image28.png"/><Relationship Id="rId10" Type="http://schemas.openxmlformats.org/officeDocument/2006/relationships/image" Target="../media/image75.png"/><Relationship Id="rId4" Type="http://schemas.openxmlformats.org/officeDocument/2006/relationships/image" Target="../media/image71.png"/><Relationship Id="rId9" Type="http://schemas.openxmlformats.org/officeDocument/2006/relationships/image" Target="../media/image7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78.png"/><Relationship Id="rId7" Type="http://schemas.openxmlformats.org/officeDocument/2006/relationships/image" Target="../media/image79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76.png"/><Relationship Id="rId4" Type="http://schemas.openxmlformats.org/officeDocument/2006/relationships/image" Target="../media/image71.png"/><Relationship Id="rId9" Type="http://schemas.openxmlformats.org/officeDocument/2006/relationships/image" Target="../media/image7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8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81.png"/><Relationship Id="rId7" Type="http://schemas.openxmlformats.org/officeDocument/2006/relationships/image" Target="../media/image8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Relationship Id="rId9" Type="http://schemas.openxmlformats.org/officeDocument/2006/relationships/image" Target="../media/image8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8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jpeg"/><Relationship Id="rId3" Type="http://schemas.openxmlformats.org/officeDocument/2006/relationships/image" Target="../media/image91.jpeg"/><Relationship Id="rId7" Type="http://schemas.openxmlformats.org/officeDocument/2006/relationships/image" Target="../media/image9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Relationship Id="rId9" Type="http://schemas.openxmlformats.org/officeDocument/2006/relationships/image" Target="../media/image97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7" Type="http://schemas.openxmlformats.org/officeDocument/2006/relationships/image" Target="../media/image103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105.jpeg"/><Relationship Id="rId7" Type="http://schemas.openxmlformats.org/officeDocument/2006/relationships/image" Target="../media/image98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png"/><Relationship Id="rId11" Type="http://schemas.openxmlformats.org/officeDocument/2006/relationships/image" Target="../media/image102.png"/><Relationship Id="rId5" Type="http://schemas.openxmlformats.org/officeDocument/2006/relationships/image" Target="../media/image107.png"/><Relationship Id="rId10" Type="http://schemas.openxmlformats.org/officeDocument/2006/relationships/image" Target="../media/image101.png"/><Relationship Id="rId4" Type="http://schemas.openxmlformats.org/officeDocument/2006/relationships/image" Target="../media/image106.jpeg"/><Relationship Id="rId9" Type="http://schemas.openxmlformats.org/officeDocument/2006/relationships/image" Target="../media/image100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0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jpeg"/><Relationship Id="rId13" Type="http://schemas.openxmlformats.org/officeDocument/2006/relationships/image" Target="../media/image119.jpeg"/><Relationship Id="rId3" Type="http://schemas.openxmlformats.org/officeDocument/2006/relationships/image" Target="../media/image111.jpeg"/><Relationship Id="rId7" Type="http://schemas.microsoft.com/office/2007/relationships/hdphoto" Target="../media/hdphoto4.wdp"/><Relationship Id="rId12" Type="http://schemas.openxmlformats.org/officeDocument/2006/relationships/image" Target="../media/image118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12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4.png"/><Relationship Id="rId11" Type="http://schemas.openxmlformats.org/officeDocument/2006/relationships/image" Target="../media/image117.jpeg"/><Relationship Id="rId5" Type="http://schemas.openxmlformats.org/officeDocument/2006/relationships/image" Target="../media/image113.png"/><Relationship Id="rId15" Type="http://schemas.openxmlformats.org/officeDocument/2006/relationships/image" Target="../media/image121.jpeg"/><Relationship Id="rId10" Type="http://schemas.microsoft.com/office/2007/relationships/hdphoto" Target="../media/hdphoto5.wdp"/><Relationship Id="rId4" Type="http://schemas.openxmlformats.org/officeDocument/2006/relationships/image" Target="../media/image112.png"/><Relationship Id="rId9" Type="http://schemas.openxmlformats.org/officeDocument/2006/relationships/image" Target="../media/image116.png"/><Relationship Id="rId14" Type="http://schemas.openxmlformats.org/officeDocument/2006/relationships/image" Target="../media/image120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wmf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wmf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w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emf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0.png"/><Relationship Id="rId5" Type="http://schemas.openxmlformats.org/officeDocument/2006/relationships/image" Target="../media/image25.png"/><Relationship Id="rId10" Type="http://schemas.openxmlformats.org/officeDocument/2006/relationships/image" Target="../media/image29.jpeg"/><Relationship Id="rId4" Type="http://schemas.openxmlformats.org/officeDocument/2006/relationships/image" Target="../media/image24.png"/><Relationship Id="rId9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CISO</a:t>
            </a:r>
            <a:r>
              <a:rPr lang="ko-KR" altLang="en-US" dirty="0" smtClean="0"/>
              <a:t>전략 과정 </a:t>
            </a:r>
            <a:r>
              <a:rPr lang="en-US" altLang="ko-KR" dirty="0"/>
              <a:t>8</a:t>
            </a:r>
            <a:r>
              <a:rPr lang="ko-KR" altLang="en-US" dirty="0" smtClean="0"/>
              <a:t>기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sz="2000" dirty="0" smtClean="0"/>
              <a:t>2016. 3.</a:t>
            </a:r>
          </a:p>
          <a:p>
            <a:pPr algn="ctr"/>
            <a:r>
              <a:rPr lang="ko-KR" altLang="en-US" sz="2000" dirty="0" smtClean="0"/>
              <a:t>충남대학교 </a:t>
            </a:r>
            <a:r>
              <a:rPr lang="ko-KR" altLang="en-US" sz="2000" dirty="0"/>
              <a:t>류 재 철 </a:t>
            </a:r>
            <a:r>
              <a:rPr lang="en-US" altLang="ko-KR" sz="2000" dirty="0"/>
              <a:t>(jcryou@home.cnu.ac.kr</a:t>
            </a:r>
            <a:r>
              <a:rPr lang="en-US" altLang="ko-KR" sz="2000" dirty="0" smtClean="0"/>
              <a:t>)</a:t>
            </a:r>
            <a:endParaRPr lang="en-US" altLang="ko-KR" sz="2000" dirty="0"/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9144000" cy="4293096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4000" dirty="0" smtClean="0"/>
          </a:p>
          <a:p>
            <a:pPr algn="ctr"/>
            <a:endParaRPr lang="en-US" altLang="ko-KR" sz="4000" dirty="0"/>
          </a:p>
          <a:p>
            <a:pPr algn="ctr"/>
            <a:endParaRPr lang="en-US" altLang="ko-KR" sz="4000" dirty="0" smtClean="0"/>
          </a:p>
          <a:p>
            <a:pPr algn="ctr"/>
            <a:endParaRPr lang="en-US" altLang="ko-KR" sz="4000" dirty="0"/>
          </a:p>
          <a:p>
            <a:pPr algn="ctr"/>
            <a:r>
              <a:rPr lang="ko-KR" altLang="en-US" sz="4000" dirty="0" err="1" smtClean="0"/>
              <a:t>모바일</a:t>
            </a:r>
            <a:r>
              <a:rPr lang="ko-KR" altLang="en-US" sz="4000" dirty="0" smtClean="0"/>
              <a:t> 보안 위협과 동향</a:t>
            </a:r>
            <a:endParaRPr lang="en-US" altLang="ko-KR" sz="4000" dirty="0" smtClean="0"/>
          </a:p>
          <a:p>
            <a:endParaRPr lang="en-US" altLang="ko-KR" sz="4000" dirty="0"/>
          </a:p>
          <a:p>
            <a:r>
              <a:rPr lang="en-US" altLang="ko-KR" sz="4000" dirty="0" smtClean="0"/>
              <a:t>      </a:t>
            </a:r>
            <a:endParaRPr lang="ko-KR" altLang="en-US" sz="4000" b="1" dirty="0"/>
          </a:p>
        </p:txBody>
      </p:sp>
      <p:sp>
        <p:nvSpPr>
          <p:cNvPr id="6" name="제목 3"/>
          <p:cNvSpPr txBox="1">
            <a:spLocks/>
          </p:cNvSpPr>
          <p:nvPr/>
        </p:nvSpPr>
        <p:spPr>
          <a:xfrm>
            <a:off x="781050" y="1916832"/>
            <a:ext cx="78867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354" rtl="0" eaLnBrk="1" latinLnBrk="1" hangingPunct="1">
              <a:spcBef>
                <a:spcPct val="0"/>
              </a:spcBef>
              <a:buNone/>
              <a:defRPr lang="ko-KR" sz="405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583542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37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sz="2500" b="1" dirty="0">
                <a:solidFill>
                  <a:schemeClr val="tx1"/>
                </a:solidFill>
              </a:rPr>
              <a:t>4</a:t>
            </a:r>
            <a:r>
              <a:rPr lang="ko-KR" altLang="en-US" sz="2500" b="1" dirty="0">
                <a:solidFill>
                  <a:schemeClr val="tx1"/>
                </a:solidFill>
              </a:rPr>
              <a:t>단계 </a:t>
            </a:r>
            <a:r>
              <a:rPr lang="en-US" altLang="ko-KR" sz="2500" b="1" dirty="0">
                <a:solidFill>
                  <a:schemeClr val="tx1"/>
                </a:solidFill>
              </a:rPr>
              <a:t>: </a:t>
            </a:r>
            <a:r>
              <a:rPr lang="ko-KR" altLang="en-US" sz="2500" b="1" dirty="0">
                <a:solidFill>
                  <a:schemeClr val="tx1"/>
                </a:solidFill>
              </a:rPr>
              <a:t>지능적 정보수집</a:t>
            </a:r>
          </a:p>
        </p:txBody>
      </p:sp>
      <p:sp>
        <p:nvSpPr>
          <p:cNvPr id="2" name="내용 개체 틀 4"/>
          <p:cNvSpPr>
            <a:spLocks noGrp="1"/>
          </p:cNvSpPr>
          <p:nvPr>
            <p:ph idx="11"/>
          </p:nvPr>
        </p:nvSpPr>
        <p:spPr>
          <a:xfrm>
            <a:off x="-7516" y="771994"/>
            <a:ext cx="8229600" cy="5472607"/>
          </a:xfrm>
        </p:spPr>
        <p:txBody>
          <a:bodyPr/>
          <a:lstStyle/>
          <a:p>
            <a:pPr marL="342900" lvl="1" indent="0">
              <a:spcBef>
                <a:spcPts val="0"/>
              </a:spcBef>
              <a:spcAft>
                <a:spcPts val="225"/>
              </a:spcAft>
              <a:buNone/>
            </a:pPr>
            <a:endParaRPr lang="en-US" altLang="ko-KR" sz="1200" b="1" dirty="0" smtClean="0">
              <a:latin typeface="+mn-ea"/>
            </a:endParaRPr>
          </a:p>
          <a:p>
            <a:pPr lvl="1">
              <a:spcBef>
                <a:spcPts val="0"/>
              </a:spcBef>
              <a:spcAft>
                <a:spcPts val="225"/>
              </a:spcAft>
              <a:buFont typeface="Wingdings" panose="05000000000000000000" pitchFamily="2" charset="2"/>
              <a:buChar char="u"/>
            </a:pPr>
            <a:r>
              <a:rPr lang="ko-KR" altLang="en-US" sz="2000" b="1" dirty="0">
                <a:solidFill>
                  <a:schemeClr val="accent3"/>
                </a:solidFill>
                <a:latin typeface="+mj-ea"/>
                <a:ea typeface="나눔고딕" panose="020D0604000000000000"/>
              </a:rPr>
              <a:t>스마트 가전 </a:t>
            </a:r>
            <a:r>
              <a:rPr lang="ko-KR" altLang="en-US" sz="2000" b="1" dirty="0" err="1" smtClean="0">
                <a:solidFill>
                  <a:schemeClr val="accent3"/>
                </a:solidFill>
                <a:latin typeface="+mj-ea"/>
                <a:ea typeface="나눔고딕" panose="020D0604000000000000"/>
              </a:rPr>
              <a:t>백도어</a:t>
            </a:r>
            <a:endParaRPr lang="en-US" altLang="ko-KR" sz="2000" b="1" dirty="0">
              <a:solidFill>
                <a:schemeClr val="accent3"/>
              </a:solidFill>
              <a:latin typeface="+mj-ea"/>
              <a:ea typeface="나눔고딕" panose="020D0604000000000000"/>
            </a:endParaRPr>
          </a:p>
          <a:p>
            <a:pPr lvl="2">
              <a:spcBef>
                <a:spcPts val="0"/>
              </a:spcBef>
              <a:spcAft>
                <a:spcPts val="225"/>
              </a:spcAft>
              <a:buFont typeface="Wingdings" panose="05000000000000000000" pitchFamily="2" charset="2"/>
              <a:buChar char="§"/>
            </a:pPr>
            <a:endParaRPr lang="en-US" altLang="ko-KR" sz="1200" b="1" dirty="0" smtClean="0">
              <a:latin typeface="+mn-ea"/>
            </a:endParaRPr>
          </a:p>
          <a:p>
            <a:pPr lvl="2">
              <a:spcBef>
                <a:spcPts val="0"/>
              </a:spcBef>
              <a:spcAft>
                <a:spcPts val="225"/>
              </a:spcAft>
              <a:buFont typeface="Wingdings" panose="05000000000000000000" pitchFamily="2" charset="2"/>
              <a:buChar char="§"/>
            </a:pPr>
            <a:r>
              <a:rPr lang="ko-KR" altLang="en-US" sz="1200" b="1" dirty="0" smtClean="0">
                <a:solidFill>
                  <a:schemeClr val="tx1"/>
                </a:solidFill>
                <a:latin typeface="+mn-ea"/>
              </a:rPr>
              <a:t>러시아에서 무선망에 접속하는 다리미를 발견</a:t>
            </a:r>
            <a:r>
              <a:rPr lang="en-US" altLang="ko-KR" sz="1200" b="1" dirty="0" smtClean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sz="1200" b="1" dirty="0" smtClean="0">
                <a:solidFill>
                  <a:schemeClr val="tx1"/>
                </a:solidFill>
                <a:latin typeface="+mn-ea"/>
              </a:rPr>
              <a:t>스마트 가전에 백도어가 설치되었음을 증명</a:t>
            </a:r>
            <a:endParaRPr lang="ko-KR" altLang="en-US" sz="1200" dirty="0">
              <a:solidFill>
                <a:schemeClr val="tx1"/>
              </a:solidFill>
              <a:latin typeface="+mj-ea"/>
            </a:endParaRPr>
          </a:p>
          <a:p>
            <a:pPr lvl="1">
              <a:spcBef>
                <a:spcPts val="0"/>
              </a:spcBef>
              <a:spcAft>
                <a:spcPts val="225"/>
              </a:spcAft>
            </a:pPr>
            <a:endParaRPr lang="en-US" altLang="ko-KR" sz="1200" dirty="0">
              <a:latin typeface="+mn-ea"/>
            </a:endParaRPr>
          </a:p>
          <a:p>
            <a:endParaRPr lang="ko-KR" altLang="en-US" sz="1200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873" y="2013741"/>
            <a:ext cx="4177464" cy="4145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1724" y="1420476"/>
            <a:ext cx="3758016" cy="2872620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6526342" y="2951402"/>
            <a:ext cx="2286520" cy="111379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2456" y="3044971"/>
            <a:ext cx="747611" cy="9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1263" y="3095722"/>
            <a:ext cx="1228852" cy="8584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모서리가 둥근 직사각형 11"/>
          <p:cNvSpPr/>
          <p:nvPr/>
        </p:nvSpPr>
        <p:spPr>
          <a:xfrm>
            <a:off x="5888415" y="3344369"/>
            <a:ext cx="936104" cy="866640"/>
          </a:xfrm>
          <a:prstGeom prst="roundRect">
            <a:avLst/>
          </a:prstGeom>
          <a:solidFill>
            <a:schemeClr val="bg1"/>
          </a:solidFill>
          <a:ln w="15875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0423" y="3412084"/>
            <a:ext cx="792088" cy="7312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폭발 1 13"/>
          <p:cNvSpPr/>
          <p:nvPr/>
        </p:nvSpPr>
        <p:spPr>
          <a:xfrm flipH="1">
            <a:off x="5584382" y="3639573"/>
            <a:ext cx="738838" cy="694778"/>
          </a:xfrm>
          <a:prstGeom prst="irregularSeal1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400" b="1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5" name="Picture 6184" descr="바이러스"/>
          <p:cNvPicPr>
            <a:picLocks noChangeAspect="1" noChangeArrowheads="1"/>
          </p:cNvPicPr>
          <p:nvPr/>
        </p:nvPicPr>
        <p:blipFill>
          <a:blip r:embed="rId7" cstate="print"/>
          <a:stretch>
            <a:fillRect/>
          </a:stretch>
        </p:blipFill>
        <p:spPr bwMode="auto">
          <a:xfrm>
            <a:off x="5797401" y="3821165"/>
            <a:ext cx="391344" cy="29448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" name="구부러진 연결선 15"/>
          <p:cNvCxnSpPr>
            <a:stCxn id="12" idx="2"/>
          </p:cNvCxnSpPr>
          <p:nvPr/>
        </p:nvCxnSpPr>
        <p:spPr>
          <a:xfrm rot="16200000" flipH="1">
            <a:off x="6525361" y="4042114"/>
            <a:ext cx="694629" cy="1032417"/>
          </a:xfrm>
          <a:prstGeom prst="curvedConnector2">
            <a:avLst/>
          </a:prstGeom>
          <a:ln w="15875">
            <a:solidFill>
              <a:srgbClr val="FF0000"/>
            </a:solidFill>
            <a:prstDash val="sys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 bwMode="auto">
          <a:xfrm>
            <a:off x="5528375" y="5470689"/>
            <a:ext cx="3333683" cy="108111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prstDash val="sysDash"/>
          </a:ln>
        </p:spPr>
        <p:style>
          <a:ln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pPr>
              <a:defRPr/>
            </a:pP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8" name="Picture 123" descr="designer workstation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 flipH="1">
            <a:off x="7869178" y="5598419"/>
            <a:ext cx="877614" cy="8640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Picture 123" descr="designer workstation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 flipH="1">
            <a:off x="6712627" y="5598419"/>
            <a:ext cx="877614" cy="8640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" name="Picture 123" descr="designer workstation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 flipH="1">
            <a:off x="5633773" y="5598419"/>
            <a:ext cx="877614" cy="8640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1" name="직선 화살표 연결선 20"/>
          <p:cNvCxnSpPr>
            <a:endCxn id="20" idx="0"/>
          </p:cNvCxnSpPr>
          <p:nvPr/>
        </p:nvCxnSpPr>
        <p:spPr>
          <a:xfrm flipH="1">
            <a:off x="6072580" y="5183470"/>
            <a:ext cx="1316304" cy="414949"/>
          </a:xfrm>
          <a:prstGeom prst="straightConnector1">
            <a:avLst/>
          </a:prstGeom>
          <a:ln w="158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/>
          <p:nvPr/>
        </p:nvCxnSpPr>
        <p:spPr>
          <a:xfrm flipH="1">
            <a:off x="7388885" y="5317649"/>
            <a:ext cx="201356" cy="271214"/>
          </a:xfrm>
          <a:prstGeom prst="straightConnector1">
            <a:avLst/>
          </a:prstGeom>
          <a:ln w="158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>
            <a:endCxn id="18" idx="0"/>
          </p:cNvCxnSpPr>
          <p:nvPr/>
        </p:nvCxnSpPr>
        <p:spPr>
          <a:xfrm>
            <a:off x="8062070" y="5317649"/>
            <a:ext cx="245915" cy="280770"/>
          </a:xfrm>
          <a:prstGeom prst="straightConnector1">
            <a:avLst/>
          </a:prstGeom>
          <a:ln w="158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그룹 23"/>
          <p:cNvGrpSpPr/>
          <p:nvPr/>
        </p:nvGrpSpPr>
        <p:grpSpPr>
          <a:xfrm>
            <a:off x="6218178" y="5333611"/>
            <a:ext cx="2602333" cy="487284"/>
            <a:chOff x="6125899" y="5019121"/>
            <a:chExt cx="2602333" cy="487284"/>
          </a:xfrm>
        </p:grpSpPr>
        <p:sp>
          <p:nvSpPr>
            <p:cNvPr id="25" name="폭발 1 24"/>
            <p:cNvSpPr/>
            <p:nvPr/>
          </p:nvSpPr>
          <p:spPr>
            <a:xfrm flipH="1">
              <a:off x="6125899" y="5038931"/>
              <a:ext cx="530200" cy="406293"/>
            </a:xfrm>
            <a:prstGeom prst="irregularSeal1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2400" b="1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26" name="Picture 6184" descr="바이러스"/>
            <p:cNvPicPr>
              <a:picLocks noChangeAspect="1" noChangeArrowheads="1"/>
            </p:cNvPicPr>
            <p:nvPr/>
          </p:nvPicPr>
          <p:blipFill>
            <a:blip r:embed="rId7" cstate="print"/>
            <a:stretch>
              <a:fillRect/>
            </a:stretch>
          </p:blipFill>
          <p:spPr bwMode="auto">
            <a:xfrm>
              <a:off x="6268826" y="5170623"/>
              <a:ext cx="280834" cy="17221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" name="폭발 1 26"/>
            <p:cNvSpPr/>
            <p:nvPr/>
          </p:nvSpPr>
          <p:spPr>
            <a:xfrm flipH="1">
              <a:off x="7293979" y="5100112"/>
              <a:ext cx="530200" cy="406293"/>
            </a:xfrm>
            <a:prstGeom prst="irregularSeal1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2400" b="1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28" name="Picture 6184" descr="바이러스"/>
            <p:cNvPicPr>
              <a:picLocks noChangeAspect="1" noChangeArrowheads="1"/>
            </p:cNvPicPr>
            <p:nvPr/>
          </p:nvPicPr>
          <p:blipFill>
            <a:blip r:embed="rId7" cstate="print"/>
            <a:stretch>
              <a:fillRect/>
            </a:stretch>
          </p:blipFill>
          <p:spPr bwMode="auto">
            <a:xfrm>
              <a:off x="7436906" y="5231804"/>
              <a:ext cx="280834" cy="17221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" name="폭발 1 28"/>
            <p:cNvSpPr/>
            <p:nvPr/>
          </p:nvSpPr>
          <p:spPr>
            <a:xfrm flipH="1">
              <a:off x="8198032" y="5019121"/>
              <a:ext cx="530200" cy="406293"/>
            </a:xfrm>
            <a:prstGeom prst="irregularSeal1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2400" b="1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30" name="Picture 6184" descr="바이러스"/>
            <p:cNvPicPr>
              <a:picLocks noChangeAspect="1" noChangeArrowheads="1"/>
            </p:cNvPicPr>
            <p:nvPr/>
          </p:nvPicPr>
          <p:blipFill>
            <a:blip r:embed="rId7" cstate="print"/>
            <a:stretch>
              <a:fillRect/>
            </a:stretch>
          </p:blipFill>
          <p:spPr bwMode="auto">
            <a:xfrm>
              <a:off x="8340959" y="5150813"/>
              <a:ext cx="280834" cy="17221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1" name="Picture 2" descr="C:\Users\jcryou\Downloads\1409245439_access_point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9896" y="4381766"/>
            <a:ext cx="974202" cy="974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슬라이드 번호 개체 틀 3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F50C08-B111-48CA-9451-ED0C857036E4}" type="slidenum">
              <a:rPr lang="ko-KR" altLang="en-US" smtClean="0"/>
              <a:pPr/>
              <a:t>10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76855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제목 88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내용 개체 틀 4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u"/>
            </a:pPr>
            <a:r>
              <a:rPr lang="en-US" altLang="ko-KR" sz="2000" b="1" dirty="0">
                <a:solidFill>
                  <a:schemeClr val="accent3"/>
                </a:solidFill>
              </a:rPr>
              <a:t>Quantum </a:t>
            </a:r>
            <a:r>
              <a:rPr lang="en-US" altLang="ko-KR" sz="2000" b="1" dirty="0" smtClean="0">
                <a:solidFill>
                  <a:schemeClr val="accent3"/>
                </a:solidFill>
              </a:rPr>
              <a:t>Insert</a:t>
            </a:r>
            <a:endParaRPr lang="ko-KR" altLang="en-US" sz="1500" b="1" dirty="0">
              <a:solidFill>
                <a:schemeClr val="accent3"/>
              </a:solidFill>
            </a:endParaRPr>
          </a:p>
          <a:p>
            <a:pPr lvl="1">
              <a:spcBef>
                <a:spcPts val="0"/>
              </a:spcBef>
              <a:spcAft>
                <a:spcPts val="225"/>
              </a:spcAft>
              <a:buFont typeface="Wingdings" panose="05000000000000000000" pitchFamily="2" charset="2"/>
              <a:buChar char="§"/>
            </a:pPr>
            <a:r>
              <a:rPr lang="ko-KR" altLang="en-US" sz="1200" b="1" dirty="0" err="1" smtClean="0">
                <a:solidFill>
                  <a:schemeClr val="tx1"/>
                </a:solidFill>
                <a:latin typeface="+mn-ea"/>
              </a:rPr>
              <a:t>피싱</a:t>
            </a:r>
            <a:r>
              <a:rPr lang="ko-KR" altLang="en-US" sz="1200" b="1" dirty="0" smtClean="0">
                <a:solidFill>
                  <a:schemeClr val="tx1"/>
                </a:solidFill>
                <a:latin typeface="+mn-ea"/>
              </a:rPr>
              <a:t> 수법에서 발전된 기업으로 </a:t>
            </a:r>
            <a:r>
              <a:rPr lang="ko-KR" altLang="en-US" sz="1200" b="1" dirty="0" err="1" smtClean="0">
                <a:solidFill>
                  <a:schemeClr val="tx1"/>
                </a:solidFill>
                <a:latin typeface="+mn-ea"/>
              </a:rPr>
              <a:t>페이스북</a:t>
            </a:r>
            <a:r>
              <a:rPr lang="en-US" altLang="ko-KR" sz="1200" b="1" dirty="0" smtClean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sz="1200" b="1" dirty="0" err="1" smtClean="0">
                <a:solidFill>
                  <a:schemeClr val="tx1"/>
                </a:solidFill>
                <a:latin typeface="+mn-ea"/>
              </a:rPr>
              <a:t>트위터</a:t>
            </a:r>
            <a:r>
              <a:rPr lang="en-US" altLang="ko-KR" sz="1200" b="1" dirty="0" smtClean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sz="1200" b="1" dirty="0" err="1" smtClean="0">
                <a:solidFill>
                  <a:schemeClr val="tx1"/>
                </a:solidFill>
                <a:latin typeface="+mn-ea"/>
              </a:rPr>
              <a:t>유튜브</a:t>
            </a:r>
            <a:r>
              <a:rPr lang="ko-KR" altLang="en-US" sz="1200" b="1" dirty="0" smtClean="0">
                <a:solidFill>
                  <a:schemeClr val="tx1"/>
                </a:solidFill>
                <a:latin typeface="+mn-ea"/>
              </a:rPr>
              <a:t> 등 </a:t>
            </a:r>
            <a:r>
              <a:rPr lang="en-US" altLang="ko-KR" sz="1200" b="1" dirty="0" smtClean="0">
                <a:solidFill>
                  <a:schemeClr val="tx1"/>
                </a:solidFill>
                <a:latin typeface="+mn-ea"/>
              </a:rPr>
              <a:t>SNS</a:t>
            </a:r>
            <a:r>
              <a:rPr lang="ko-KR" altLang="en-US" sz="1200" b="1" dirty="0" smtClean="0">
                <a:solidFill>
                  <a:schemeClr val="tx1"/>
                </a:solidFill>
                <a:latin typeface="+mn-ea"/>
              </a:rPr>
              <a:t>를 통해 </a:t>
            </a:r>
            <a:r>
              <a:rPr lang="ko-KR" altLang="en-US" sz="1200" b="1" dirty="0" err="1" smtClean="0">
                <a:solidFill>
                  <a:schemeClr val="tx1"/>
                </a:solidFill>
                <a:latin typeface="+mn-ea"/>
              </a:rPr>
              <a:t>타겟을</a:t>
            </a:r>
            <a:r>
              <a:rPr lang="ko-KR" altLang="en-US" sz="1200" b="1" dirty="0" smtClean="0">
                <a:solidFill>
                  <a:schemeClr val="tx1"/>
                </a:solidFill>
                <a:latin typeface="+mn-ea"/>
              </a:rPr>
              <a:t> 공격</a:t>
            </a:r>
            <a:r>
              <a:rPr lang="en-US" altLang="ko-KR" sz="1200" b="1" dirty="0" smtClean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sz="1200" b="1" dirty="0" smtClean="0">
                <a:solidFill>
                  <a:schemeClr val="tx1"/>
                </a:solidFill>
                <a:latin typeface="+mn-ea"/>
              </a:rPr>
              <a:t>해킹 성공률을 높임</a:t>
            </a:r>
            <a:endParaRPr lang="en-US" altLang="ko-KR" sz="1200" b="1" dirty="0" smtClean="0">
              <a:solidFill>
                <a:schemeClr val="tx1"/>
              </a:solidFill>
              <a:latin typeface="+mn-ea"/>
            </a:endParaRPr>
          </a:p>
          <a:p>
            <a:pPr lvl="1">
              <a:spcBef>
                <a:spcPts val="0"/>
              </a:spcBef>
              <a:spcAft>
                <a:spcPts val="225"/>
              </a:spcAft>
              <a:buFont typeface="Wingdings" panose="05000000000000000000" pitchFamily="2" charset="2"/>
              <a:buChar char="§"/>
            </a:pPr>
            <a:endParaRPr lang="en-US" altLang="ko-KR" sz="1200" b="1" dirty="0" smtClean="0">
              <a:solidFill>
                <a:schemeClr val="tx1"/>
              </a:solidFill>
              <a:latin typeface="+mn-ea"/>
            </a:endParaRPr>
          </a:p>
          <a:p>
            <a:pPr lvl="1">
              <a:spcBef>
                <a:spcPts val="0"/>
              </a:spcBef>
              <a:spcAft>
                <a:spcPts val="225"/>
              </a:spcAft>
              <a:buFont typeface="Wingdings" panose="05000000000000000000" pitchFamily="2" charset="2"/>
              <a:buChar char="§"/>
            </a:pPr>
            <a:r>
              <a:rPr lang="ko-KR" altLang="en-US" sz="1200" b="1" dirty="0" err="1" smtClean="0">
                <a:solidFill>
                  <a:schemeClr val="tx1"/>
                </a:solidFill>
                <a:latin typeface="+mn-ea"/>
              </a:rPr>
              <a:t>퀀텀</a:t>
            </a:r>
            <a:r>
              <a:rPr lang="en-US" altLang="ko-KR" sz="1200" b="1" dirty="0" smtClean="0">
                <a:solidFill>
                  <a:schemeClr val="tx1"/>
                </a:solidFill>
                <a:latin typeface="+mn-ea"/>
              </a:rPr>
              <a:t>(Quantum)</a:t>
            </a:r>
            <a:r>
              <a:rPr lang="ko-KR" altLang="en-US" sz="1200" b="1" dirty="0" smtClean="0">
                <a:solidFill>
                  <a:schemeClr val="tx1"/>
                </a:solidFill>
                <a:latin typeface="+mn-ea"/>
              </a:rPr>
              <a:t>기법은 은닉된 </a:t>
            </a:r>
            <a:r>
              <a:rPr lang="ko-KR" altLang="en-US" sz="1200" b="1" dirty="0" err="1" smtClean="0">
                <a:solidFill>
                  <a:schemeClr val="tx1"/>
                </a:solidFill>
                <a:latin typeface="+mn-ea"/>
              </a:rPr>
              <a:t>라우터와</a:t>
            </a:r>
            <a:r>
              <a:rPr lang="ko-KR" altLang="en-US" sz="1200" b="1" dirty="0" smtClean="0">
                <a:solidFill>
                  <a:schemeClr val="tx1"/>
                </a:solidFill>
                <a:latin typeface="+mn-ea"/>
              </a:rPr>
              <a:t> 서버 등 </a:t>
            </a:r>
            <a:r>
              <a:rPr lang="en-US" altLang="ko-KR" sz="1200" b="1" dirty="0" smtClean="0">
                <a:solidFill>
                  <a:schemeClr val="tx1"/>
                </a:solidFill>
                <a:latin typeface="+mn-ea"/>
              </a:rPr>
              <a:t>NSA</a:t>
            </a:r>
            <a:r>
              <a:rPr lang="ko-KR" altLang="en-US" sz="1200" b="1" dirty="0" smtClean="0">
                <a:solidFill>
                  <a:schemeClr val="tx1"/>
                </a:solidFill>
                <a:latin typeface="+mn-ea"/>
              </a:rPr>
              <a:t>의 은닉 네트워크와 긴밀히 연결되어 </a:t>
            </a:r>
            <a:r>
              <a:rPr lang="ko-KR" altLang="en-US" sz="1200" b="1" dirty="0">
                <a:solidFill>
                  <a:schemeClr val="tx1"/>
                </a:solidFill>
                <a:latin typeface="+mn-ea"/>
              </a:rPr>
              <a:t>디</a:t>
            </a:r>
            <a:r>
              <a:rPr lang="ko-KR" altLang="en-US" sz="1200" b="1" dirty="0" smtClean="0">
                <a:solidFill>
                  <a:schemeClr val="tx1"/>
                </a:solidFill>
                <a:latin typeface="+mn-ea"/>
              </a:rPr>
              <a:t>지털 족적을 확인하고 추적</a:t>
            </a:r>
            <a:endParaRPr lang="en-US" altLang="ko-KR" sz="1200" b="1" dirty="0">
              <a:solidFill>
                <a:schemeClr val="tx1"/>
              </a:solidFill>
              <a:latin typeface="+mn-ea"/>
            </a:endParaRPr>
          </a:p>
          <a:p>
            <a:endParaRPr lang="ko-KR" altLang="en-US" dirty="0"/>
          </a:p>
        </p:txBody>
      </p:sp>
      <p:sp>
        <p:nvSpPr>
          <p:cNvPr id="46" name="직사각형 45"/>
          <p:cNvSpPr/>
          <p:nvPr/>
        </p:nvSpPr>
        <p:spPr>
          <a:xfrm>
            <a:off x="683568" y="2296276"/>
            <a:ext cx="7762672" cy="4085052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7" name="Picture 21" descr="C:\Users\Mingoon\AppData\Local\Microsoft\Windows\Temporary Internet Files\Content.IE5\EKLJVQCQ\MC900441534[1]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177181" y="2661645"/>
            <a:ext cx="1216748" cy="1199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그림 4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5503" y="2881197"/>
            <a:ext cx="1098963" cy="1103405"/>
          </a:xfrm>
          <a:prstGeom prst="rect">
            <a:avLst/>
          </a:prstGeom>
        </p:spPr>
      </p:pic>
      <p:sp>
        <p:nvSpPr>
          <p:cNvPr id="49" name="TextBox 48"/>
          <p:cNvSpPr txBox="1"/>
          <p:nvPr/>
        </p:nvSpPr>
        <p:spPr>
          <a:xfrm>
            <a:off x="4032651" y="3738381"/>
            <a:ext cx="101181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Internet Router</a:t>
            </a:r>
            <a:endParaRPr lang="ko-KR" altLang="en-US" sz="1000" dirty="0"/>
          </a:p>
        </p:txBody>
      </p:sp>
      <p:sp>
        <p:nvSpPr>
          <p:cNvPr id="50" name="TextBox 49"/>
          <p:cNvSpPr txBox="1"/>
          <p:nvPr/>
        </p:nvSpPr>
        <p:spPr>
          <a:xfrm>
            <a:off x="1524906" y="3738381"/>
            <a:ext cx="52129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Target</a:t>
            </a:r>
            <a:endParaRPr lang="ko-KR" altLang="en-US" sz="1000" dirty="0"/>
          </a:p>
        </p:txBody>
      </p:sp>
      <p:pic>
        <p:nvPicPr>
          <p:cNvPr id="51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080" t="4266" r="37814" b="83701"/>
          <a:stretch>
            <a:fillRect/>
          </a:stretch>
        </p:blipFill>
        <p:spPr bwMode="auto">
          <a:xfrm flipH="1">
            <a:off x="6596040" y="2769442"/>
            <a:ext cx="940993" cy="9842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2" name="TextBox 51"/>
          <p:cNvSpPr txBox="1"/>
          <p:nvPr/>
        </p:nvSpPr>
        <p:spPr>
          <a:xfrm>
            <a:off x="6430244" y="3707248"/>
            <a:ext cx="13564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/>
              <a:t>Web Server</a:t>
            </a:r>
          </a:p>
          <a:p>
            <a:pPr algn="ctr"/>
            <a:r>
              <a:rPr lang="en-US" altLang="ko-KR" sz="1000" dirty="0" smtClean="0"/>
              <a:t>(Facebook, </a:t>
            </a:r>
            <a:r>
              <a:rPr lang="en-US" altLang="ko-KR" sz="1000" dirty="0" err="1" smtClean="0"/>
              <a:t>Twttier</a:t>
            </a:r>
            <a:r>
              <a:rPr lang="en-US" altLang="ko-KR" sz="1000" dirty="0" smtClean="0"/>
              <a:t>. …)</a:t>
            </a:r>
            <a:endParaRPr lang="ko-KR" altLang="en-US" sz="1000" dirty="0"/>
          </a:p>
        </p:txBody>
      </p:sp>
      <p:cxnSp>
        <p:nvCxnSpPr>
          <p:cNvPr id="53" name="직선 화살표 연결선 52"/>
          <p:cNvCxnSpPr/>
          <p:nvPr/>
        </p:nvCxnSpPr>
        <p:spPr>
          <a:xfrm>
            <a:off x="2585224" y="3355077"/>
            <a:ext cx="1360279" cy="1"/>
          </a:xfrm>
          <a:prstGeom prst="straightConnector1">
            <a:avLst/>
          </a:prstGeom>
          <a:ln w="158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/>
          <p:cNvCxnSpPr/>
          <p:nvPr/>
        </p:nvCxnSpPr>
        <p:spPr>
          <a:xfrm>
            <a:off x="5038021" y="3349986"/>
            <a:ext cx="1360279" cy="1"/>
          </a:xfrm>
          <a:prstGeom prst="straightConnector1">
            <a:avLst/>
          </a:prstGeom>
          <a:ln w="158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/>
          <p:cNvCxnSpPr/>
          <p:nvPr/>
        </p:nvCxnSpPr>
        <p:spPr>
          <a:xfrm>
            <a:off x="2572250" y="3507477"/>
            <a:ext cx="1360279" cy="1"/>
          </a:xfrm>
          <a:prstGeom prst="straightConnector1">
            <a:avLst/>
          </a:prstGeom>
          <a:ln w="15875">
            <a:solidFill>
              <a:schemeClr val="bg1">
                <a:lumMod val="50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/>
          <p:cNvCxnSpPr/>
          <p:nvPr/>
        </p:nvCxnSpPr>
        <p:spPr>
          <a:xfrm>
            <a:off x="5025047" y="3502386"/>
            <a:ext cx="1360279" cy="1"/>
          </a:xfrm>
          <a:prstGeom prst="straightConnector1">
            <a:avLst/>
          </a:prstGeom>
          <a:ln w="15875">
            <a:solidFill>
              <a:schemeClr val="bg1">
                <a:lumMod val="50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2522211" y="3061683"/>
            <a:ext cx="14863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/>
              <a:t>정상적인 통신 경로</a:t>
            </a:r>
            <a:endParaRPr lang="ko-KR" altLang="en-US" sz="1200" b="1" dirty="0"/>
          </a:p>
        </p:txBody>
      </p:sp>
      <p:grpSp>
        <p:nvGrpSpPr>
          <p:cNvPr id="58" name="그룹 57"/>
          <p:cNvGrpSpPr/>
          <p:nvPr/>
        </p:nvGrpSpPr>
        <p:grpSpPr>
          <a:xfrm>
            <a:off x="837429" y="2585615"/>
            <a:ext cx="7684671" cy="3833969"/>
            <a:chOff x="839762" y="2551922"/>
            <a:chExt cx="7684671" cy="3833969"/>
          </a:xfrm>
        </p:grpSpPr>
        <p:sp>
          <p:nvSpPr>
            <p:cNvPr id="59" name="TextBox 58"/>
            <p:cNvSpPr txBox="1"/>
            <p:nvPr/>
          </p:nvSpPr>
          <p:spPr>
            <a:xfrm>
              <a:off x="4241086" y="5478850"/>
              <a:ext cx="61266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000" dirty="0" smtClean="0"/>
                <a:t>SSO Site</a:t>
              </a:r>
              <a:endParaRPr lang="ko-KR" altLang="en-US" sz="1000" dirty="0"/>
            </a:p>
          </p:txBody>
        </p:sp>
        <p:grpSp>
          <p:nvGrpSpPr>
            <p:cNvPr id="60" name="그룹 59"/>
            <p:cNvGrpSpPr/>
            <p:nvPr/>
          </p:nvGrpSpPr>
          <p:grpSpPr>
            <a:xfrm>
              <a:off x="839762" y="2551922"/>
              <a:ext cx="7684671" cy="3833969"/>
              <a:chOff x="839762" y="2551922"/>
              <a:chExt cx="7684671" cy="3833969"/>
            </a:xfrm>
          </p:grpSpPr>
          <p:pic>
            <p:nvPicPr>
              <p:cNvPr id="61" name="Picture 3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5080" t="4266" r="37814" b="83701"/>
              <a:stretch>
                <a:fillRect/>
              </a:stretch>
            </p:blipFill>
            <p:spPr bwMode="auto">
              <a:xfrm flipH="1">
                <a:off x="4034984" y="4541044"/>
                <a:ext cx="940993" cy="98425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cxnSp>
            <p:nvCxnSpPr>
              <p:cNvPr id="62" name="직선 화살표 연결선 61"/>
              <p:cNvCxnSpPr/>
              <p:nvPr/>
            </p:nvCxnSpPr>
            <p:spPr>
              <a:xfrm>
                <a:off x="4485665" y="3984129"/>
                <a:ext cx="0" cy="556915"/>
              </a:xfrm>
              <a:prstGeom prst="straightConnector1">
                <a:avLst/>
              </a:prstGeom>
              <a:ln w="15875"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3" name="그룹 62"/>
              <p:cNvGrpSpPr/>
              <p:nvPr/>
            </p:nvGrpSpPr>
            <p:grpSpPr>
              <a:xfrm>
                <a:off x="839762" y="2551922"/>
                <a:ext cx="7684671" cy="3833969"/>
                <a:chOff x="839762" y="2694535"/>
                <a:chExt cx="7684671" cy="3833969"/>
              </a:xfrm>
            </p:grpSpPr>
            <p:grpSp>
              <p:nvGrpSpPr>
                <p:cNvPr id="64" name="그룹 63"/>
                <p:cNvGrpSpPr/>
                <p:nvPr/>
              </p:nvGrpSpPr>
              <p:grpSpPr>
                <a:xfrm>
                  <a:off x="1693457" y="3371759"/>
                  <a:ext cx="6523308" cy="2550954"/>
                  <a:chOff x="1693457" y="3371759"/>
                  <a:chExt cx="6523308" cy="2550954"/>
                </a:xfrm>
              </p:grpSpPr>
              <p:pic>
                <p:nvPicPr>
                  <p:cNvPr id="68" name="그림 67"/>
                  <p:cNvPicPr>
                    <a:picLocks noChangeAspect="1"/>
                  </p:cNvPicPr>
                  <p:nvPr/>
                </p:nvPicPr>
                <p:blipFill>
                  <a:blip r:embed="rId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106463" y="4926721"/>
                    <a:ext cx="1881642" cy="797747"/>
                  </a:xfrm>
                  <a:prstGeom prst="rect">
                    <a:avLst/>
                  </a:prstGeom>
                </p:spPr>
              </p:pic>
              <p:cxnSp>
                <p:nvCxnSpPr>
                  <p:cNvPr id="69" name="직선 화살표 연결선 68"/>
                  <p:cNvCxnSpPr/>
                  <p:nvPr/>
                </p:nvCxnSpPr>
                <p:spPr>
                  <a:xfrm>
                    <a:off x="5037701" y="5170388"/>
                    <a:ext cx="1360279" cy="1"/>
                  </a:xfrm>
                  <a:prstGeom prst="straightConnector1">
                    <a:avLst/>
                  </a:prstGeom>
                  <a:ln w="15875">
                    <a:solidFill>
                      <a:srgbClr val="FF0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0" name="꺾인 연결선 69"/>
                  <p:cNvCxnSpPr>
                    <a:stCxn id="71" idx="2"/>
                    <a:endCxn id="50" idx="2"/>
                  </p:cNvCxnSpPr>
                  <p:nvPr/>
                </p:nvCxnSpPr>
                <p:spPr>
                  <a:xfrm rot="5400000" flipH="1">
                    <a:off x="3740787" y="2130284"/>
                    <a:ext cx="1813670" cy="5740147"/>
                  </a:xfrm>
                  <a:prstGeom prst="bentConnector3">
                    <a:avLst>
                      <a:gd name="adj1" fmla="val -12604"/>
                    </a:avLst>
                  </a:prstGeom>
                  <a:ln w="15875">
                    <a:solidFill>
                      <a:srgbClr val="FF0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71" name="TextBox 70"/>
                  <p:cNvSpPr txBox="1"/>
                  <p:nvPr/>
                </p:nvSpPr>
                <p:spPr>
                  <a:xfrm>
                    <a:off x="6818625" y="5645582"/>
                    <a:ext cx="1398140" cy="2616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100" b="1" dirty="0" smtClean="0"/>
                      <a:t>TAO FOXACID Server</a:t>
                    </a:r>
                    <a:endParaRPr lang="ko-KR" altLang="en-US" sz="1100" b="1" dirty="0"/>
                  </a:p>
                </p:txBody>
              </p:sp>
              <p:sp>
                <p:nvSpPr>
                  <p:cNvPr id="72" name="폭발 1 71"/>
                  <p:cNvSpPr/>
                  <p:nvPr/>
                </p:nvSpPr>
                <p:spPr bwMode="auto">
                  <a:xfrm>
                    <a:off x="4514133" y="3371759"/>
                    <a:ext cx="664903" cy="583086"/>
                  </a:xfrm>
                  <a:prstGeom prst="irregularSeal1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ko-KR" altLang="en-US" b="1">
                      <a:latin typeface="맑은 고딕" pitchFamily="50" charset="-127"/>
                    </a:endParaRPr>
                  </a:p>
                </p:txBody>
              </p:sp>
              <p:pic>
                <p:nvPicPr>
                  <p:cNvPr id="73" name="Picture 6184" descr="바이러스"/>
                  <p:cNvPicPr>
                    <a:picLocks noChangeAspect="1" noChangeArrowheads="1"/>
                  </p:cNvPicPr>
                  <p:nvPr/>
                </p:nvPicPr>
                <p:blipFill>
                  <a:blip r:embed="rId6" cstate="print"/>
                  <a:stretch>
                    <a:fillRect/>
                  </a:stretch>
                </p:blipFill>
                <p:spPr bwMode="auto">
                  <a:xfrm>
                    <a:off x="4602546" y="3489997"/>
                    <a:ext cx="565238" cy="346609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sp>
                <p:nvSpPr>
                  <p:cNvPr id="74" name="폭발 1 73"/>
                  <p:cNvSpPr/>
                  <p:nvPr/>
                </p:nvSpPr>
                <p:spPr bwMode="auto">
                  <a:xfrm>
                    <a:off x="4502582" y="5160781"/>
                    <a:ext cx="664903" cy="583086"/>
                  </a:xfrm>
                  <a:prstGeom prst="irregularSeal1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ko-KR" altLang="en-US" b="1">
                      <a:latin typeface="맑은 고딕" pitchFamily="50" charset="-127"/>
                    </a:endParaRPr>
                  </a:p>
                </p:txBody>
              </p:sp>
              <p:pic>
                <p:nvPicPr>
                  <p:cNvPr id="75" name="Picture 6184" descr="바이러스"/>
                  <p:cNvPicPr>
                    <a:picLocks noChangeAspect="1" noChangeArrowheads="1"/>
                  </p:cNvPicPr>
                  <p:nvPr/>
                </p:nvPicPr>
                <p:blipFill>
                  <a:blip r:embed="rId6" cstate="print"/>
                  <a:stretch>
                    <a:fillRect/>
                  </a:stretch>
                </p:blipFill>
                <p:spPr bwMode="auto">
                  <a:xfrm>
                    <a:off x="4590995" y="5279019"/>
                    <a:ext cx="565238" cy="346609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cxnSp>
                <p:nvCxnSpPr>
                  <p:cNvPr id="76" name="꺾인 연결선 75"/>
                  <p:cNvCxnSpPr/>
                  <p:nvPr/>
                </p:nvCxnSpPr>
                <p:spPr>
                  <a:xfrm rot="5400000" flipH="1">
                    <a:off x="3752193" y="2037587"/>
                    <a:ext cx="1826390" cy="5943861"/>
                  </a:xfrm>
                  <a:prstGeom prst="bentConnector3">
                    <a:avLst>
                      <a:gd name="adj1" fmla="val -17310"/>
                    </a:avLst>
                  </a:prstGeom>
                  <a:ln w="15875">
                    <a:solidFill>
                      <a:srgbClr val="FF0000"/>
                    </a:solidFill>
                    <a:headEnd type="triangle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77" name="곱셈 기호 76"/>
                  <p:cNvSpPr/>
                  <p:nvPr/>
                </p:nvSpPr>
                <p:spPr>
                  <a:xfrm>
                    <a:off x="2611302" y="3478037"/>
                    <a:ext cx="291613" cy="291613"/>
                  </a:xfrm>
                  <a:prstGeom prst="mathMultiply">
                    <a:avLst>
                      <a:gd name="adj1" fmla="val 11323"/>
                    </a:avLst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8" name="폭발 1 77"/>
                  <p:cNvSpPr/>
                  <p:nvPr/>
                </p:nvSpPr>
                <p:spPr bwMode="auto">
                  <a:xfrm>
                    <a:off x="1766222" y="3493068"/>
                    <a:ext cx="664903" cy="583086"/>
                  </a:xfrm>
                  <a:prstGeom prst="irregularSeal1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ko-KR" altLang="en-US" b="1">
                      <a:latin typeface="맑은 고딕" pitchFamily="50" charset="-127"/>
                    </a:endParaRPr>
                  </a:p>
                </p:txBody>
              </p:sp>
              <p:pic>
                <p:nvPicPr>
                  <p:cNvPr id="79" name="Picture 6184" descr="바이러스"/>
                  <p:cNvPicPr>
                    <a:picLocks noChangeAspect="1" noChangeArrowheads="1"/>
                  </p:cNvPicPr>
                  <p:nvPr/>
                </p:nvPicPr>
                <p:blipFill>
                  <a:blip r:embed="rId6" cstate="print"/>
                  <a:stretch>
                    <a:fillRect/>
                  </a:stretch>
                </p:blipFill>
                <p:spPr bwMode="auto">
                  <a:xfrm>
                    <a:off x="1854635" y="3611306"/>
                    <a:ext cx="565238" cy="346609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  <p:sp>
              <p:nvSpPr>
                <p:cNvPr id="65" name="TextBox 64"/>
                <p:cNvSpPr txBox="1"/>
                <p:nvPr/>
              </p:nvSpPr>
              <p:spPr>
                <a:xfrm>
                  <a:off x="3918737" y="2694535"/>
                  <a:ext cx="2819693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000" dirty="0" smtClean="0"/>
                    <a:t>1. NSA</a:t>
                  </a:r>
                  <a:r>
                    <a:rPr lang="ko-KR" altLang="en-US" sz="1000" dirty="0" smtClean="0"/>
                    <a:t>가 모니터하고 있는 케이블이나 </a:t>
                  </a:r>
                  <a:r>
                    <a:rPr lang="ko-KR" altLang="en-US" sz="1000" dirty="0" err="1" smtClean="0"/>
                    <a:t>라우터에</a:t>
                  </a:r>
                  <a:r>
                    <a:rPr lang="ko-KR" altLang="en-US" sz="1000" dirty="0" smtClean="0"/>
                    <a:t> </a:t>
                  </a:r>
                  <a:r>
                    <a:rPr lang="ko-KR" altLang="en-US" sz="1000" dirty="0" err="1" smtClean="0"/>
                    <a:t>타겟의</a:t>
                  </a:r>
                  <a:r>
                    <a:rPr lang="ko-KR" altLang="en-US" sz="1000" dirty="0" smtClean="0"/>
                    <a:t> 데이터 </a:t>
                  </a:r>
                  <a:r>
                    <a:rPr lang="ko-KR" altLang="en-US" sz="1000" dirty="0" err="1" smtClean="0"/>
                    <a:t>패킷이</a:t>
                  </a:r>
                  <a:r>
                    <a:rPr lang="ko-KR" altLang="en-US" sz="1000" dirty="0" smtClean="0"/>
                    <a:t> 탐지되면 </a:t>
                  </a:r>
                  <a:r>
                    <a:rPr lang="ko-KR" altLang="en-US" sz="1000" dirty="0" err="1" smtClean="0"/>
                    <a:t>알람</a:t>
                  </a:r>
                  <a:endParaRPr lang="ko-KR" altLang="en-US" sz="1000" dirty="0"/>
                </a:p>
              </p:txBody>
            </p:sp>
            <p:sp>
              <p:nvSpPr>
                <p:cNvPr id="66" name="TextBox 65"/>
                <p:cNvSpPr txBox="1"/>
                <p:nvPr/>
              </p:nvSpPr>
              <p:spPr>
                <a:xfrm>
                  <a:off x="4626933" y="4315072"/>
                  <a:ext cx="3897500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000" dirty="0" smtClean="0"/>
                    <a:t>2. </a:t>
                  </a:r>
                  <a:r>
                    <a:rPr lang="ko-KR" altLang="en-US" sz="1000" dirty="0" smtClean="0"/>
                    <a:t>코드명 </a:t>
                  </a:r>
                  <a:r>
                    <a:rPr lang="en-US" altLang="ko-KR" sz="1000" dirty="0" smtClean="0"/>
                    <a:t>‘FOXACID’</a:t>
                  </a:r>
                  <a:r>
                    <a:rPr lang="ko-KR" altLang="en-US" sz="1000" dirty="0" smtClean="0"/>
                    <a:t>인 은닉 서버 작동</a:t>
                  </a:r>
                  <a:endParaRPr lang="en-US" altLang="ko-KR" sz="1000" dirty="0" smtClean="0"/>
                </a:p>
                <a:p>
                  <a:r>
                    <a:rPr lang="en-US" altLang="ko-KR" sz="1000" dirty="0" smtClean="0"/>
                    <a:t>3. SSO Site</a:t>
                  </a:r>
                  <a:r>
                    <a:rPr lang="ko-KR" altLang="en-US" sz="1000" dirty="0" smtClean="0"/>
                    <a:t>를 통해 </a:t>
                  </a:r>
                  <a:r>
                    <a:rPr lang="ko-KR" altLang="en-US" sz="1000" dirty="0" err="1" smtClean="0"/>
                    <a:t>타겟의</a:t>
                  </a:r>
                  <a:r>
                    <a:rPr lang="ko-KR" altLang="en-US" sz="1000" dirty="0" smtClean="0"/>
                    <a:t> </a:t>
                  </a:r>
                  <a:r>
                    <a:rPr lang="ko-KR" altLang="en-US" sz="1000" dirty="0" err="1" smtClean="0"/>
                    <a:t>패킷</a:t>
                  </a:r>
                  <a:r>
                    <a:rPr lang="ko-KR" altLang="en-US" sz="1000" dirty="0" smtClean="0"/>
                    <a:t> 데이터는 </a:t>
                  </a:r>
                  <a:r>
                    <a:rPr lang="en-US" altLang="ko-KR" sz="1000" dirty="0" smtClean="0"/>
                    <a:t>FOXACID </a:t>
                  </a:r>
                  <a:r>
                    <a:rPr lang="ko-KR" altLang="en-US" sz="1000" dirty="0" smtClean="0"/>
                    <a:t>서버로 전송</a:t>
                  </a:r>
                  <a:endParaRPr lang="ko-KR" altLang="en-US" sz="1000" dirty="0"/>
                </a:p>
              </p:txBody>
            </p:sp>
            <p:sp>
              <p:nvSpPr>
                <p:cNvPr id="67" name="TextBox 66"/>
                <p:cNvSpPr txBox="1"/>
                <p:nvPr/>
              </p:nvSpPr>
              <p:spPr>
                <a:xfrm>
                  <a:off x="839762" y="6282283"/>
                  <a:ext cx="6582441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000" dirty="0" smtClean="0"/>
                    <a:t>4. </a:t>
                  </a:r>
                  <a:r>
                    <a:rPr lang="ko-KR" altLang="en-US" sz="1000" dirty="0" err="1" smtClean="0"/>
                    <a:t>타겟은</a:t>
                  </a:r>
                  <a:r>
                    <a:rPr lang="ko-KR" altLang="en-US" sz="1000" dirty="0" smtClean="0"/>
                    <a:t> </a:t>
                  </a:r>
                  <a:r>
                    <a:rPr lang="en-US" altLang="ko-KR" sz="1000" dirty="0" smtClean="0"/>
                    <a:t>FOXACID </a:t>
                  </a:r>
                  <a:r>
                    <a:rPr lang="ko-KR" altLang="en-US" sz="1000" dirty="0" smtClean="0"/>
                    <a:t>서버와 통신하게 되며</a:t>
                  </a:r>
                  <a:r>
                    <a:rPr lang="en-US" altLang="ko-KR" sz="1000" dirty="0" smtClean="0"/>
                    <a:t>, TAO</a:t>
                  </a:r>
                  <a:r>
                    <a:rPr lang="ko-KR" altLang="en-US" sz="1000" dirty="0" smtClean="0"/>
                    <a:t>는 </a:t>
                  </a:r>
                  <a:r>
                    <a:rPr lang="ko-KR" altLang="en-US" sz="1000" dirty="0" err="1" smtClean="0"/>
                    <a:t>타겟의</a:t>
                  </a:r>
                  <a:r>
                    <a:rPr lang="ko-KR" altLang="en-US" sz="1000" dirty="0" smtClean="0"/>
                    <a:t> 컴퓨터에 악성코드 설치나 로그 정보 등을 획득</a:t>
                  </a:r>
                  <a:endParaRPr lang="ko-KR" altLang="en-US" sz="1000" dirty="0"/>
                </a:p>
              </p:txBody>
            </p:sp>
          </p:grpSp>
        </p:grpSp>
      </p:grpSp>
      <p:sp>
        <p:nvSpPr>
          <p:cNvPr id="5" name="슬라이드 번호 개체 틀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F50C08-B111-48CA-9451-ED0C857036E4}" type="slidenum">
              <a:rPr lang="ko-KR" altLang="en-US" smtClean="0"/>
              <a:pPr/>
              <a:t>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35447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37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ko-KR" altLang="en-US" sz="2500" b="1" dirty="0" err="1">
                <a:solidFill>
                  <a:schemeClr val="tx1"/>
                </a:solidFill>
              </a:rPr>
              <a:t>모바일</a:t>
            </a:r>
            <a:r>
              <a:rPr lang="ko-KR" altLang="en-US" sz="2500" b="1" dirty="0">
                <a:solidFill>
                  <a:schemeClr val="tx1"/>
                </a:solidFill>
              </a:rPr>
              <a:t> 보안 위협 증가</a:t>
            </a:r>
          </a:p>
        </p:txBody>
      </p:sp>
      <p:sp>
        <p:nvSpPr>
          <p:cNvPr id="2" name="내용 개체 틀 2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u"/>
            </a:pPr>
            <a:r>
              <a:rPr lang="ko-KR" altLang="en-US" sz="2000" b="1" dirty="0" err="1">
                <a:solidFill>
                  <a:schemeClr val="accent3"/>
                </a:solidFill>
                <a:latin typeface="+mj-ea"/>
                <a:ea typeface="나눔고딕" panose="020D0604000000000000"/>
              </a:rPr>
              <a:t>스마트폰</a:t>
            </a:r>
            <a:r>
              <a:rPr lang="ko-KR" altLang="en-US" sz="2000" b="1" dirty="0">
                <a:solidFill>
                  <a:schemeClr val="accent3"/>
                </a:solidFill>
                <a:latin typeface="+mj-ea"/>
                <a:ea typeface="나눔고딕" panose="020D0604000000000000"/>
              </a:rPr>
              <a:t> 등장에 따른 보안 위협의 변화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390525" y="1774056"/>
            <a:ext cx="8326438" cy="2159000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chemeClr val="bg1">
                <a:lumMod val="50000"/>
              </a:scheme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>
              <a:solidFill>
                <a:sysClr val="window" lastClr="FFFFFF"/>
              </a:solidFill>
              <a:latin typeface="+mn-ea"/>
              <a:ea typeface="+mn-ea"/>
            </a:endParaRPr>
          </a:p>
        </p:txBody>
      </p:sp>
      <p:pic>
        <p:nvPicPr>
          <p:cNvPr id="7" name="Picture 2" descr="C:\Users\Jonghu Lee\AppData\Local\Microsoft\Windows\Temporary Internet Files\Content.IE5\89WZSC2X\MC900441332[1]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163" y="2632893"/>
            <a:ext cx="527050" cy="525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구름 7"/>
          <p:cNvSpPr/>
          <p:nvPr/>
        </p:nvSpPr>
        <p:spPr>
          <a:xfrm>
            <a:off x="3623425" y="2316771"/>
            <a:ext cx="1831975" cy="1184414"/>
          </a:xfrm>
          <a:prstGeom prst="cloud">
            <a:avLst/>
          </a:prstGeom>
          <a:gradFill rotWithShape="1">
            <a:gsLst>
              <a:gs pos="0">
                <a:srgbClr val="FE8C2E">
                  <a:tint val="15000"/>
                  <a:satMod val="250000"/>
                </a:srgbClr>
              </a:gs>
              <a:gs pos="31000">
                <a:srgbClr val="FE8C2E">
                  <a:tint val="50000"/>
                  <a:satMod val="200000"/>
                </a:srgbClr>
              </a:gs>
              <a:gs pos="49100">
                <a:srgbClr val="FE8C2E">
                  <a:tint val="64000"/>
                  <a:satMod val="160000"/>
                </a:srgbClr>
              </a:gs>
              <a:gs pos="92000">
                <a:srgbClr val="FE8C2E">
                  <a:tint val="50000"/>
                  <a:satMod val="200000"/>
                </a:srgbClr>
              </a:gs>
              <a:gs pos="100000">
                <a:srgbClr val="FE8C2E">
                  <a:tint val="40000"/>
                  <a:satMod val="200000"/>
                </a:srgbClr>
              </a:gs>
            </a:gsLst>
            <a:lin ang="5400000" scaled="1"/>
          </a:gradFill>
          <a:ln w="11430" cap="flat" cmpd="sng" algn="ctr">
            <a:solidFill>
              <a:srgbClr val="FE8C2E"/>
            </a:solidFill>
            <a:prstDash val="solid"/>
          </a:ln>
          <a:effectLst>
            <a:outerShdw blurRad="50800" dist="25000" dir="5400000" rotWithShape="0">
              <a:srgbClr val="FE8C2E">
                <a:shade val="30000"/>
                <a:alpha val="38000"/>
                <a:satMod val="150000"/>
              </a:srgbClr>
            </a:outerShdw>
          </a:effectLst>
        </p:spPr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400" kern="0" dirty="0">
                <a:solidFill>
                  <a:sysClr val="windowText" lastClr="000000"/>
                </a:solidFill>
                <a:latin typeface="+mn-ea"/>
                <a:ea typeface="+mn-ea"/>
              </a:rPr>
              <a:t>이동통신망</a:t>
            </a:r>
          </a:p>
        </p:txBody>
      </p:sp>
      <p:grpSp>
        <p:nvGrpSpPr>
          <p:cNvPr id="9" name="그룹 8"/>
          <p:cNvGrpSpPr>
            <a:grpSpLocks/>
          </p:cNvGrpSpPr>
          <p:nvPr/>
        </p:nvGrpSpPr>
        <p:grpSpPr bwMode="auto">
          <a:xfrm>
            <a:off x="3300413" y="2537643"/>
            <a:ext cx="457200" cy="715963"/>
            <a:chOff x="3317733" y="1628800"/>
            <a:chExt cx="503772" cy="714997"/>
          </a:xfrm>
        </p:grpSpPr>
        <p:pic>
          <p:nvPicPr>
            <p:cNvPr id="10" name="Picture 6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73474" y="1628800"/>
              <a:ext cx="348031" cy="5677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" name="Picture 6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17733" y="1700808"/>
              <a:ext cx="348031" cy="5677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" name="Picture 6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19872" y="1855327"/>
              <a:ext cx="299451" cy="4884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3" name="그룹 12"/>
          <p:cNvGrpSpPr>
            <a:grpSpLocks/>
          </p:cNvGrpSpPr>
          <p:nvPr/>
        </p:nvGrpSpPr>
        <p:grpSpPr bwMode="auto">
          <a:xfrm>
            <a:off x="5283200" y="2537643"/>
            <a:ext cx="457200" cy="715963"/>
            <a:chOff x="3317733" y="1628800"/>
            <a:chExt cx="503772" cy="714997"/>
          </a:xfrm>
        </p:grpSpPr>
        <p:pic>
          <p:nvPicPr>
            <p:cNvPr id="14" name="Picture 6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73474" y="1628800"/>
              <a:ext cx="348031" cy="5677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" name="Picture 6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17733" y="1700808"/>
              <a:ext cx="348031" cy="5677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" name="Picture 6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19872" y="1855327"/>
              <a:ext cx="299451" cy="4884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7" name="Picture 2" descr="C:\Users\Jonghu Lee\AppData\Local\Microsoft\Windows\Temporary Internet Files\Content.IE5\89WZSC2X\MC900441332[1]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8475" y="2591618"/>
            <a:ext cx="525463" cy="525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2" descr="C:\Users\Jonghu Lee\AppData\Local\Microsoft\Windows\Temporary Internet Files\Content.IE5\89WZSC2X\MC900441332[1]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6238" y="2878956"/>
            <a:ext cx="527050" cy="52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2" descr="C:\Users\Jonghu Lee\AppData\Local\Microsoft\Windows\Temporary Internet Files\Content.IE5\89WZSC2X\MC900441332[1]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1775" y="2447156"/>
            <a:ext cx="527050" cy="52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그림 19" descr="화면 캡처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4188" y="1999481"/>
            <a:ext cx="508000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24" descr="http://www.officialpsds.com/images/thumbs/wireless-icon-psd44641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989337">
            <a:off x="1024732" y="2309837"/>
            <a:ext cx="520700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24" descr="http://www.officialpsds.com/images/thumbs/wireless-icon-psd44641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610663" flipH="1">
            <a:off x="2464594" y="2309837"/>
            <a:ext cx="520700" cy="45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67323" y="3117081"/>
            <a:ext cx="825867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kern="0" dirty="0">
                <a:solidFill>
                  <a:sysClr val="windowText" lastClr="000000"/>
                </a:solidFill>
                <a:latin typeface="+mn-ea"/>
                <a:ea typeface="+mn-ea"/>
              </a:rPr>
              <a:t>일반휴대폰</a:t>
            </a:r>
            <a:endParaRPr kumimoji="0" lang="en-US" altLang="ko-KR" sz="1000" kern="0" dirty="0">
              <a:solidFill>
                <a:sysClr val="windowText" lastClr="000000"/>
              </a:solidFill>
              <a:latin typeface="+mn-ea"/>
              <a:ea typeface="+mn-ea"/>
            </a:endParaRPr>
          </a:p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kern="0" dirty="0" err="1">
                <a:solidFill>
                  <a:sysClr val="windowText" lastClr="000000"/>
                </a:solidFill>
                <a:latin typeface="+mn-ea"/>
                <a:ea typeface="+mn-ea"/>
              </a:rPr>
              <a:t>피처폰</a:t>
            </a:r>
            <a:endParaRPr kumimoji="0" lang="ko-KR" altLang="en-US" sz="1000" kern="0" dirty="0">
              <a:solidFill>
                <a:sysClr val="windowText" lastClr="000000"/>
              </a:solidFill>
              <a:latin typeface="+mn-ea"/>
              <a:ea typeface="+mn-ea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344995" y="2974206"/>
            <a:ext cx="825868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kern="0" dirty="0">
                <a:solidFill>
                  <a:sysClr val="windowText" lastClr="000000"/>
                </a:solidFill>
                <a:latin typeface="+mn-ea"/>
                <a:ea typeface="+mn-ea"/>
              </a:rPr>
              <a:t>일반휴대폰</a:t>
            </a:r>
            <a:endParaRPr kumimoji="0" lang="en-US" altLang="ko-KR" sz="1000" kern="0" dirty="0">
              <a:solidFill>
                <a:sysClr val="windowText" lastClr="000000"/>
              </a:solidFill>
              <a:latin typeface="+mn-ea"/>
              <a:ea typeface="+mn-ea"/>
            </a:endParaRPr>
          </a:p>
          <a:p>
            <a:pPr algn="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kern="0" dirty="0" err="1">
                <a:solidFill>
                  <a:sysClr val="windowText" lastClr="000000"/>
                </a:solidFill>
                <a:latin typeface="+mn-ea"/>
                <a:ea typeface="+mn-ea"/>
              </a:rPr>
              <a:t>피처폰</a:t>
            </a:r>
            <a:endParaRPr kumimoji="0" lang="ko-KR" altLang="en-US" sz="1000" kern="0" dirty="0">
              <a:solidFill>
                <a:sysClr val="windowText" lastClr="000000"/>
              </a:solidFill>
              <a:latin typeface="+mn-ea"/>
              <a:ea typeface="+mn-ea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244320" y="3159943"/>
            <a:ext cx="569387" cy="24622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kern="0" dirty="0">
                <a:solidFill>
                  <a:sysClr val="windowText" lastClr="000000"/>
                </a:solidFill>
                <a:latin typeface="+mn-ea"/>
                <a:ea typeface="+mn-ea"/>
              </a:rPr>
              <a:t>기지국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660168" y="2685281"/>
            <a:ext cx="697627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b="1" kern="0" dirty="0">
                <a:solidFill>
                  <a:srgbClr val="FF0000"/>
                </a:solidFill>
                <a:latin typeface="+mn-ea"/>
                <a:ea typeface="+mn-ea"/>
              </a:rPr>
              <a:t>이동식</a:t>
            </a:r>
            <a:endParaRPr kumimoji="0" lang="en-US" altLang="ko-KR" sz="1000" b="1" kern="0" dirty="0">
              <a:solidFill>
                <a:srgbClr val="FF0000"/>
              </a:solidFill>
              <a:latin typeface="+mn-ea"/>
              <a:ea typeface="+mn-ea"/>
            </a:endParaRPr>
          </a:p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b="1" kern="0" dirty="0">
                <a:solidFill>
                  <a:srgbClr val="FF0000"/>
                </a:solidFill>
                <a:latin typeface="+mn-ea"/>
                <a:ea typeface="+mn-ea"/>
              </a:rPr>
              <a:t>도청장비</a:t>
            </a:r>
          </a:p>
        </p:txBody>
      </p:sp>
      <p:grpSp>
        <p:nvGrpSpPr>
          <p:cNvPr id="27" name="그룹 26"/>
          <p:cNvGrpSpPr>
            <a:grpSpLocks/>
          </p:cNvGrpSpPr>
          <p:nvPr/>
        </p:nvGrpSpPr>
        <p:grpSpPr bwMode="auto">
          <a:xfrm>
            <a:off x="6307138" y="2670993"/>
            <a:ext cx="785812" cy="446088"/>
            <a:chOff x="6516215" y="3501009"/>
            <a:chExt cx="659314" cy="340838"/>
          </a:xfrm>
        </p:grpSpPr>
        <p:pic>
          <p:nvPicPr>
            <p:cNvPr id="28" name="Picture 24" descr="http://www.officialpsds.com/images/thumbs/wireless-icon-psd44641.pn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6855474" y="3521791"/>
              <a:ext cx="340838" cy="2992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9" name="Picture 24" descr="http://www.officialpsds.com/images/thumbs/wireless-icon-psd44641.pn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 flipH="1">
              <a:off x="6495433" y="3521791"/>
              <a:ext cx="340838" cy="2992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0" name="TextBox 29"/>
          <p:cNvSpPr txBox="1"/>
          <p:nvPr/>
        </p:nvSpPr>
        <p:spPr>
          <a:xfrm>
            <a:off x="6466106" y="2162927"/>
            <a:ext cx="1172116" cy="523220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800" b="1" kern="0" spc="50" dirty="0" err="1">
                <a:ln w="11430"/>
                <a:gradFill>
                  <a:gsLst>
                    <a:gs pos="25000">
                      <a:srgbClr val="5581FD">
                        <a:satMod val="155000"/>
                      </a:srgbClr>
                    </a:gs>
                    <a:gs pos="100000">
                      <a:srgbClr val="5581FD">
                        <a:shade val="45000"/>
                        <a:satMod val="165000"/>
                      </a:srgb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+mn-ea"/>
                <a:ea typeface="+mn-ea"/>
              </a:rPr>
              <a:t>DDoS</a:t>
            </a:r>
            <a:endParaRPr kumimoji="0" lang="ko-KR" altLang="en-US" sz="2800" b="1" kern="0" spc="50" dirty="0">
              <a:ln w="11430"/>
              <a:gradFill>
                <a:gsLst>
                  <a:gs pos="25000">
                    <a:srgbClr val="5581FD">
                      <a:satMod val="155000"/>
                    </a:srgbClr>
                  </a:gs>
                  <a:gs pos="100000">
                    <a:srgbClr val="5581FD">
                      <a:shade val="45000"/>
                      <a:satMod val="165000"/>
                    </a:srgb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+mn-ea"/>
              <a:ea typeface="+mn-ea"/>
            </a:endParaRPr>
          </a:p>
        </p:txBody>
      </p:sp>
      <p:pic>
        <p:nvPicPr>
          <p:cNvPr id="31" name="Picture 3" descr="C:\Users\Jonghu Lee\AppData\Local\Microsoft\Windows\Temporary Internet Files\Content.IE5\0EN9CIRS\MC900432546[1].png"/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5363" y="2197918"/>
            <a:ext cx="450850" cy="452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모서리가 둥근 사각형 설명선 31"/>
          <p:cNvSpPr/>
          <p:nvPr/>
        </p:nvSpPr>
        <p:spPr>
          <a:xfrm>
            <a:off x="1333793" y="3177781"/>
            <a:ext cx="1350801" cy="432270"/>
          </a:xfrm>
          <a:prstGeom prst="wedgeRoundRectCallout">
            <a:avLst>
              <a:gd name="adj1" fmla="val -61436"/>
              <a:gd name="adj2" fmla="val -57569"/>
              <a:gd name="adj3" fmla="val 16667"/>
            </a:avLst>
          </a:prstGeom>
          <a:solidFill>
            <a:schemeClr val="tx2">
              <a:lumMod val="90000"/>
              <a:lumOff val="10000"/>
            </a:schemeClr>
          </a:solidFill>
          <a:ln w="11430" cap="flat" cmpd="sng" algn="ctr">
            <a:noFill/>
            <a:prstDash val="solid"/>
          </a:ln>
          <a:effectLst>
            <a:outerShdw blurRad="39000" dist="25400" dir="5400000" rotWithShape="0">
              <a:schemeClr val="tx2">
                <a:alpha val="83000"/>
              </a:schemeClr>
            </a:outerShdw>
          </a:effectLst>
        </p:spPr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kern="0" dirty="0">
                <a:solidFill>
                  <a:schemeClr val="bg1"/>
                </a:solidFill>
                <a:latin typeface="+mn-ea"/>
                <a:ea typeface="+mn-ea"/>
              </a:rPr>
              <a:t>특수장비 </a:t>
            </a:r>
            <a:r>
              <a:rPr kumimoji="0" lang="ko-KR" altLang="en-US" sz="1000" kern="0" dirty="0" smtClean="0">
                <a:solidFill>
                  <a:schemeClr val="bg1"/>
                </a:solidFill>
                <a:latin typeface="+mn-ea"/>
                <a:ea typeface="+mn-ea"/>
              </a:rPr>
              <a:t>이용 시 </a:t>
            </a:r>
            <a:r>
              <a:rPr kumimoji="0" lang="ko-KR" altLang="en-US" sz="1000" kern="0" dirty="0">
                <a:solidFill>
                  <a:schemeClr val="bg1"/>
                </a:solidFill>
                <a:latin typeface="+mn-ea"/>
                <a:ea typeface="+mn-ea"/>
              </a:rPr>
              <a:t>도청 가능</a:t>
            </a:r>
          </a:p>
        </p:txBody>
      </p:sp>
      <p:sp>
        <p:nvSpPr>
          <p:cNvPr id="33" name="모서리가 둥근 사각형 설명선 32"/>
          <p:cNvSpPr/>
          <p:nvPr/>
        </p:nvSpPr>
        <p:spPr>
          <a:xfrm>
            <a:off x="5943447" y="3287336"/>
            <a:ext cx="1440765" cy="432048"/>
          </a:xfrm>
          <a:prstGeom prst="wedgeRoundRectCallout">
            <a:avLst>
              <a:gd name="adj1" fmla="val 61388"/>
              <a:gd name="adj2" fmla="val -52349"/>
              <a:gd name="adj3" fmla="val 16667"/>
            </a:avLst>
          </a:prstGeom>
          <a:solidFill>
            <a:schemeClr val="tx2">
              <a:lumMod val="90000"/>
              <a:lumOff val="10000"/>
            </a:schemeClr>
          </a:solidFill>
          <a:ln w="11430" cap="flat" cmpd="sng" algn="ctr">
            <a:noFill/>
            <a:prstDash val="solid"/>
          </a:ln>
          <a:effectLst>
            <a:outerShdw blurRad="39000" dist="25400" dir="5400000" rotWithShape="0">
              <a:schemeClr val="tx2">
                <a:alpha val="83000"/>
              </a:schemeClr>
            </a:outerShdw>
          </a:effectLst>
        </p:spPr>
        <p:txBody>
          <a:bodyPr wrap="none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kern="0" dirty="0">
                <a:solidFill>
                  <a:schemeClr val="bg1"/>
                </a:solidFill>
                <a:latin typeface="+mn-ea"/>
                <a:ea typeface="+mn-ea"/>
              </a:rPr>
              <a:t>임의의 </a:t>
            </a:r>
            <a:r>
              <a:rPr kumimoji="0" lang="ko-KR" altLang="en-US" sz="1000" kern="0" dirty="0" err="1">
                <a:solidFill>
                  <a:schemeClr val="bg1"/>
                </a:solidFill>
                <a:latin typeface="+mn-ea"/>
                <a:ea typeface="+mn-ea"/>
              </a:rPr>
              <a:t>패킷</a:t>
            </a:r>
            <a:r>
              <a:rPr kumimoji="0" lang="ko-KR" altLang="en-US" sz="1000" kern="0" dirty="0">
                <a:solidFill>
                  <a:schemeClr val="bg1"/>
                </a:solidFill>
                <a:latin typeface="+mn-ea"/>
                <a:ea typeface="+mn-ea"/>
              </a:rPr>
              <a:t> 생성 불가</a:t>
            </a:r>
            <a:endParaRPr kumimoji="0" lang="en-US" altLang="ko-KR" sz="1000" kern="0" dirty="0">
              <a:solidFill>
                <a:schemeClr val="bg1"/>
              </a:solidFill>
              <a:latin typeface="+mn-ea"/>
              <a:ea typeface="+mn-ea"/>
            </a:endParaRPr>
          </a:p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kern="0" dirty="0" err="1">
                <a:solidFill>
                  <a:schemeClr val="bg1"/>
                </a:solidFill>
                <a:latin typeface="+mn-ea"/>
                <a:ea typeface="+mn-ea"/>
              </a:rPr>
              <a:t>DDoS</a:t>
            </a:r>
            <a:r>
              <a:rPr kumimoji="0" lang="en-US" altLang="ko-KR" sz="1000" kern="0" dirty="0">
                <a:solidFill>
                  <a:schemeClr val="bg1"/>
                </a:solidFill>
                <a:latin typeface="+mn-ea"/>
                <a:ea typeface="+mn-ea"/>
              </a:rPr>
              <a:t> </a:t>
            </a:r>
            <a:r>
              <a:rPr kumimoji="0" lang="ko-KR" altLang="en-US" sz="1000" kern="0" dirty="0">
                <a:solidFill>
                  <a:schemeClr val="bg1"/>
                </a:solidFill>
                <a:latin typeface="+mn-ea"/>
                <a:ea typeface="+mn-ea"/>
              </a:rPr>
              <a:t>불가</a:t>
            </a:r>
          </a:p>
        </p:txBody>
      </p:sp>
      <p:sp>
        <p:nvSpPr>
          <p:cNvPr id="34" name="직사각형 33"/>
          <p:cNvSpPr/>
          <p:nvPr/>
        </p:nvSpPr>
        <p:spPr>
          <a:xfrm>
            <a:off x="378621" y="1563274"/>
            <a:ext cx="1614264" cy="336069"/>
          </a:xfrm>
          <a:prstGeom prst="rect">
            <a:avLst/>
          </a:prstGeom>
          <a:solidFill>
            <a:schemeClr val="accent1">
              <a:lumMod val="50000"/>
            </a:schemeClr>
          </a:solidFill>
          <a:ln w="11430" cap="flat" cmpd="sng" algn="ctr">
            <a:noFill/>
            <a:prstDash val="solid"/>
          </a:ln>
          <a:effectLst>
            <a:outerShdw blurRad="39000" dist="25400" dir="5400000" rotWithShape="0">
              <a:schemeClr val="accent3">
                <a:lumMod val="20000"/>
                <a:lumOff val="80000"/>
                <a:alpha val="83000"/>
              </a:schemeClr>
            </a:outerShdw>
          </a:effectLst>
        </p:spPr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200" kern="0" dirty="0">
                <a:solidFill>
                  <a:schemeClr val="bg1"/>
                </a:solidFill>
                <a:latin typeface="+mn-ea"/>
                <a:ea typeface="+mn-ea"/>
              </a:rPr>
              <a:t>Before Smartphone</a:t>
            </a:r>
            <a:endParaRPr kumimoji="0" lang="ko-KR" altLang="en-US" sz="1200" kern="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grpSp>
        <p:nvGrpSpPr>
          <p:cNvPr id="35" name="그룹 34"/>
          <p:cNvGrpSpPr>
            <a:grpSpLocks/>
          </p:cNvGrpSpPr>
          <p:nvPr/>
        </p:nvGrpSpPr>
        <p:grpSpPr bwMode="auto">
          <a:xfrm>
            <a:off x="378622" y="4077072"/>
            <a:ext cx="8338341" cy="2340929"/>
            <a:chOff x="378076" y="4040779"/>
            <a:chExt cx="8338489" cy="2340549"/>
          </a:xfrm>
        </p:grpSpPr>
        <p:sp>
          <p:nvSpPr>
            <p:cNvPr id="36" name="직사각형 35"/>
            <p:cNvSpPr/>
            <p:nvPr/>
          </p:nvSpPr>
          <p:spPr>
            <a:xfrm>
              <a:off x="389979" y="4221092"/>
              <a:ext cx="8326586" cy="2160236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chemeClr val="bg1">
                  <a:lumMod val="50000"/>
                </a:schemeClr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kern="0">
                <a:solidFill>
                  <a:sysClr val="window" lastClr="FFFFFF"/>
                </a:solidFill>
                <a:latin typeface="+mn-ea"/>
                <a:ea typeface="+mn-ea"/>
              </a:endParaRPr>
            </a:p>
          </p:txBody>
        </p:sp>
        <p:sp>
          <p:nvSpPr>
            <p:cNvPr id="37" name="구름 36"/>
            <p:cNvSpPr/>
            <p:nvPr/>
          </p:nvSpPr>
          <p:spPr>
            <a:xfrm>
              <a:off x="3555011" y="4583867"/>
              <a:ext cx="1927259" cy="1190432"/>
            </a:xfrm>
            <a:prstGeom prst="cloud">
              <a:avLst/>
            </a:prstGeom>
            <a:gradFill rotWithShape="1">
              <a:gsLst>
                <a:gs pos="0">
                  <a:srgbClr val="FE8C2E">
                    <a:tint val="15000"/>
                    <a:satMod val="250000"/>
                  </a:srgbClr>
                </a:gs>
                <a:gs pos="31000">
                  <a:srgbClr val="FE8C2E">
                    <a:tint val="50000"/>
                    <a:satMod val="200000"/>
                  </a:srgbClr>
                </a:gs>
                <a:gs pos="49100">
                  <a:srgbClr val="FE8C2E">
                    <a:tint val="64000"/>
                    <a:satMod val="160000"/>
                  </a:srgbClr>
                </a:gs>
                <a:gs pos="92000">
                  <a:srgbClr val="FE8C2E">
                    <a:tint val="50000"/>
                    <a:satMod val="200000"/>
                  </a:srgbClr>
                </a:gs>
                <a:gs pos="100000">
                  <a:srgbClr val="FE8C2E">
                    <a:tint val="40000"/>
                    <a:satMod val="200000"/>
                  </a:srgbClr>
                </a:gs>
              </a:gsLst>
              <a:lin ang="5400000" scaled="1"/>
            </a:gradFill>
            <a:ln w="11430" cap="flat" cmpd="sng" algn="ctr">
              <a:solidFill>
                <a:srgbClr val="FE8C2E"/>
              </a:solidFill>
              <a:prstDash val="solid"/>
            </a:ln>
            <a:effectLst>
              <a:outerShdw blurRad="50800" dist="25000" dir="5400000" rotWithShape="0">
                <a:srgbClr val="FE8C2E">
                  <a:shade val="30000"/>
                  <a:alpha val="38000"/>
                  <a:satMod val="150000"/>
                </a:srgbClr>
              </a:outerShdw>
            </a:effectLst>
          </p:spPr>
          <p:txBody>
            <a:bodyPr anchor="ctr"/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400" kern="0" dirty="0">
                  <a:solidFill>
                    <a:sysClr val="windowText" lastClr="000000"/>
                  </a:solidFill>
                  <a:latin typeface="+mn-ea"/>
                  <a:ea typeface="+mn-ea"/>
                </a:rPr>
                <a:t>이동통신망</a:t>
              </a:r>
            </a:p>
          </p:txBody>
        </p:sp>
        <p:grpSp>
          <p:nvGrpSpPr>
            <p:cNvPr id="38" name="그룹 37"/>
            <p:cNvGrpSpPr>
              <a:grpSpLocks/>
            </p:cNvGrpSpPr>
            <p:nvPr/>
          </p:nvGrpSpPr>
          <p:grpSpPr bwMode="auto">
            <a:xfrm>
              <a:off x="3311822" y="4867788"/>
              <a:ext cx="481432" cy="537188"/>
              <a:chOff x="3317733" y="1628800"/>
              <a:chExt cx="503772" cy="714997"/>
            </a:xfrm>
          </p:grpSpPr>
          <p:pic>
            <p:nvPicPr>
              <p:cNvPr id="65" name="Picture 6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473474" y="1628800"/>
                <a:ext cx="348031" cy="5677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66" name="Picture 6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17733" y="1700808"/>
                <a:ext cx="348031" cy="5677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67" name="Picture 6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419872" y="1855327"/>
                <a:ext cx="299451" cy="48847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39" name="그룹 38"/>
            <p:cNvGrpSpPr>
              <a:grpSpLocks/>
            </p:cNvGrpSpPr>
            <p:nvPr/>
          </p:nvGrpSpPr>
          <p:grpSpPr bwMode="auto">
            <a:xfrm>
              <a:off x="5207284" y="4867788"/>
              <a:ext cx="481432" cy="537188"/>
              <a:chOff x="3317733" y="1628800"/>
              <a:chExt cx="503772" cy="714997"/>
            </a:xfrm>
          </p:grpSpPr>
          <p:pic>
            <p:nvPicPr>
              <p:cNvPr id="62" name="Picture 6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473474" y="1628800"/>
                <a:ext cx="348031" cy="5677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63" name="Picture 6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17733" y="1700808"/>
                <a:ext cx="348031" cy="5677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64" name="Picture 6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419872" y="1855327"/>
                <a:ext cx="299451" cy="48847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40" name="그룹 39"/>
            <p:cNvGrpSpPr>
              <a:grpSpLocks/>
            </p:cNvGrpSpPr>
            <p:nvPr/>
          </p:nvGrpSpPr>
          <p:grpSpPr bwMode="auto">
            <a:xfrm>
              <a:off x="665238" y="4843930"/>
              <a:ext cx="527323" cy="649549"/>
              <a:chOff x="846128" y="4378690"/>
              <a:chExt cx="551793" cy="864550"/>
            </a:xfrm>
          </p:grpSpPr>
          <p:pic>
            <p:nvPicPr>
              <p:cNvPr id="60" name="Picture 4"/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72864" y="4526533"/>
                <a:ext cx="320427" cy="7167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61" name="Picture 34" descr="앙마"/>
              <p:cNvPicPr>
                <a:picLocks noChangeAspect="1" noChangeArrowheads="1"/>
              </p:cNvPicPr>
              <p:nvPr/>
            </p:nvPicPr>
            <p:blipFill>
              <a:blip r:embed="rId10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46128" y="4378690"/>
                <a:ext cx="551793" cy="446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41" name="그룹 40"/>
            <p:cNvGrpSpPr>
              <a:grpSpLocks/>
            </p:cNvGrpSpPr>
            <p:nvPr/>
          </p:nvGrpSpPr>
          <p:grpSpPr bwMode="auto">
            <a:xfrm>
              <a:off x="1766274" y="4996026"/>
              <a:ext cx="825778" cy="335614"/>
              <a:chOff x="6516215" y="3501009"/>
              <a:chExt cx="659314" cy="340838"/>
            </a:xfrm>
          </p:grpSpPr>
          <p:pic>
            <p:nvPicPr>
              <p:cNvPr id="58" name="Picture 24" descr="http://www.officialpsds.com/images/thumbs/wireless-icon-psd44641.png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>
                <a:off x="6855474" y="3521791"/>
                <a:ext cx="340838" cy="2992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9" name="Picture 24" descr="http://www.officialpsds.com/images/thumbs/wireless-icon-psd44641.png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6200000" flipH="1">
                <a:off x="6495433" y="3521791"/>
                <a:ext cx="340838" cy="2992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42" name="그룹 41"/>
            <p:cNvGrpSpPr>
              <a:grpSpLocks/>
            </p:cNvGrpSpPr>
            <p:nvPr/>
          </p:nvGrpSpPr>
          <p:grpSpPr bwMode="auto">
            <a:xfrm>
              <a:off x="6228923" y="5001071"/>
              <a:ext cx="825778" cy="335615"/>
              <a:chOff x="6502154" y="3561075"/>
              <a:chExt cx="659314" cy="340839"/>
            </a:xfrm>
          </p:grpSpPr>
          <p:pic>
            <p:nvPicPr>
              <p:cNvPr id="56" name="Picture 24" descr="http://www.officialpsds.com/images/thumbs/wireless-icon-psd44641.png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>
                <a:off x="6841413" y="3581858"/>
                <a:ext cx="340838" cy="2992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7" name="Picture 24" descr="http://www.officialpsds.com/images/thumbs/wireless-icon-psd44641.png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6200000" flipH="1">
                <a:off x="6481372" y="3581857"/>
                <a:ext cx="340838" cy="2992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43" name="그룹 42"/>
            <p:cNvGrpSpPr>
              <a:grpSpLocks/>
            </p:cNvGrpSpPr>
            <p:nvPr/>
          </p:nvGrpSpPr>
          <p:grpSpPr bwMode="auto">
            <a:xfrm>
              <a:off x="7890788" y="4833724"/>
              <a:ext cx="527323" cy="584900"/>
              <a:chOff x="846128" y="4378690"/>
              <a:chExt cx="551793" cy="778502"/>
            </a:xfrm>
          </p:grpSpPr>
          <p:pic>
            <p:nvPicPr>
              <p:cNvPr id="54" name="Picture 4"/>
              <p:cNvPicPr>
                <a:picLocks noChangeAspect="1" noChangeArrowheads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72864" y="4526534"/>
                <a:ext cx="320427" cy="6306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5" name="Picture 34" descr="앙마"/>
              <p:cNvPicPr>
                <a:picLocks noChangeAspect="1" noChangeArrowheads="1"/>
              </p:cNvPicPr>
              <p:nvPr/>
            </p:nvPicPr>
            <p:blipFill>
              <a:blip r:embed="rId10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46128" y="4378690"/>
                <a:ext cx="551793" cy="446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44" name="그룹 43"/>
            <p:cNvGrpSpPr>
              <a:grpSpLocks/>
            </p:cNvGrpSpPr>
            <p:nvPr/>
          </p:nvGrpSpPr>
          <p:grpSpPr bwMode="auto">
            <a:xfrm>
              <a:off x="7615529" y="5158328"/>
              <a:ext cx="527323" cy="584900"/>
              <a:chOff x="846128" y="4378690"/>
              <a:chExt cx="551793" cy="778502"/>
            </a:xfrm>
          </p:grpSpPr>
          <p:pic>
            <p:nvPicPr>
              <p:cNvPr id="52" name="Picture 4"/>
              <p:cNvPicPr>
                <a:picLocks noChangeAspect="1" noChangeArrowheads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72864" y="4526534"/>
                <a:ext cx="320427" cy="6306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3" name="Picture 34" descr="앙마"/>
              <p:cNvPicPr>
                <a:picLocks noChangeAspect="1" noChangeArrowheads="1"/>
              </p:cNvPicPr>
              <p:nvPr/>
            </p:nvPicPr>
            <p:blipFill>
              <a:blip r:embed="rId10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46128" y="4378690"/>
                <a:ext cx="551793" cy="446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45" name="그룹 44"/>
            <p:cNvGrpSpPr>
              <a:grpSpLocks/>
            </p:cNvGrpSpPr>
            <p:nvPr/>
          </p:nvGrpSpPr>
          <p:grpSpPr bwMode="auto">
            <a:xfrm>
              <a:off x="7546714" y="4563221"/>
              <a:ext cx="527323" cy="584900"/>
              <a:chOff x="846128" y="4378690"/>
              <a:chExt cx="551793" cy="778502"/>
            </a:xfrm>
          </p:grpSpPr>
          <p:pic>
            <p:nvPicPr>
              <p:cNvPr id="50" name="Picture 4"/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72864" y="4526534"/>
                <a:ext cx="320427" cy="6306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1" name="Picture 34" descr="앙마"/>
              <p:cNvPicPr>
                <a:picLocks noChangeAspect="1" noChangeArrowheads="1"/>
              </p:cNvPicPr>
              <p:nvPr/>
            </p:nvPicPr>
            <p:blipFill>
              <a:blip r:embed="rId10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46128" y="4378690"/>
                <a:ext cx="551793" cy="446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46" name="TextBox 45"/>
            <p:cNvSpPr txBox="1"/>
            <p:nvPr/>
          </p:nvSpPr>
          <p:spPr>
            <a:xfrm>
              <a:off x="6116205" y="4617321"/>
              <a:ext cx="1172137" cy="523135"/>
            </a:xfrm>
            <a:prstGeom prst="rect">
              <a:avLst/>
            </a:prstGeom>
            <a:noFill/>
          </p:spPr>
          <p:txBody>
            <a:bodyPr wrap="none">
              <a:spAutoFit/>
              <a:scene3d>
                <a:camera prst="orthographicFront"/>
                <a:lightRig rig="soft" dir="tl">
                  <a:rot lat="0" lon="0" rev="0"/>
                </a:lightRig>
              </a:scene3d>
              <a:sp3d contourW="25400" prstMaterial="matte">
                <a:bevelT w="25400" h="55880" prst="artDeco"/>
                <a:contourClr>
                  <a:schemeClr val="accent2">
                    <a:tint val="20000"/>
                  </a:schemeClr>
                </a:contourClr>
              </a:sp3d>
            </a:bodyPr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800" b="1" kern="0" spc="50" dirty="0" err="1">
                  <a:ln w="11430"/>
                  <a:gradFill>
                    <a:gsLst>
                      <a:gs pos="25000">
                        <a:srgbClr val="5581FD">
                          <a:satMod val="155000"/>
                        </a:srgbClr>
                      </a:gs>
                      <a:gs pos="100000">
                        <a:srgbClr val="5581FD">
                          <a:shade val="45000"/>
                          <a:satMod val="165000"/>
                        </a:srgbClr>
                      </a:gs>
                    </a:gsLst>
                    <a:lin ang="5400000"/>
                  </a:gradFill>
                  <a:effectLst>
                    <a:outerShdw blurRad="76200" dist="50800" dir="5400000" algn="tl" rotWithShape="0">
                      <a:srgbClr val="000000">
                        <a:alpha val="65000"/>
                      </a:srgbClr>
                    </a:outerShdw>
                  </a:effectLst>
                  <a:latin typeface="+mn-ea"/>
                  <a:ea typeface="+mn-ea"/>
                </a:rPr>
                <a:t>DDoS</a:t>
              </a:r>
              <a:endParaRPr kumimoji="0" lang="ko-KR" altLang="en-US" sz="2800" b="1" kern="0" spc="50" dirty="0">
                <a:ln w="11430"/>
                <a:gradFill>
                  <a:gsLst>
                    <a:gs pos="25000">
                      <a:srgbClr val="5581FD">
                        <a:satMod val="155000"/>
                      </a:srgbClr>
                    </a:gs>
                    <a:gs pos="100000">
                      <a:srgbClr val="5581FD">
                        <a:shade val="45000"/>
                        <a:satMod val="165000"/>
                      </a:srgb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+mn-ea"/>
                <a:ea typeface="+mn-ea"/>
              </a:endParaRPr>
            </a:p>
          </p:txBody>
        </p:sp>
        <p:sp>
          <p:nvSpPr>
            <p:cNvPr id="47" name="모서리가 둥근 사각형 설명선 46"/>
            <p:cNvSpPr/>
            <p:nvPr/>
          </p:nvSpPr>
          <p:spPr>
            <a:xfrm>
              <a:off x="1269523" y="5461617"/>
              <a:ext cx="1651554" cy="789732"/>
            </a:xfrm>
            <a:prstGeom prst="wedgeRoundRectCallout">
              <a:avLst>
                <a:gd name="adj1" fmla="val -56741"/>
                <a:gd name="adj2" fmla="val -75337"/>
                <a:gd name="adj3" fmla="val 16667"/>
              </a:avLst>
            </a:prstGeom>
            <a:solidFill>
              <a:srgbClr val="1D487D"/>
            </a:solidFill>
            <a:ln w="11430" cap="flat" cmpd="sng" algn="ctr">
              <a:noFill/>
              <a:prstDash val="solid"/>
            </a:ln>
            <a:effectLst>
              <a:outerShdw blurRad="39000" dist="25400" dir="5400000" rotWithShape="0">
                <a:schemeClr val="tx2">
                  <a:alpha val="83000"/>
                </a:schemeClr>
              </a:outerShdw>
            </a:effectLst>
          </p:spPr>
          <p:txBody>
            <a:bodyPr anchor="ctr"/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000" kern="0" dirty="0">
                  <a:solidFill>
                    <a:schemeClr val="bg1"/>
                  </a:solidFill>
                  <a:latin typeface="+mn-ea"/>
                  <a:ea typeface="+mn-ea"/>
                </a:rPr>
                <a:t>악성코드에 의한</a:t>
              </a:r>
              <a:endParaRPr kumimoji="0" lang="en-US" altLang="ko-KR" sz="1000" kern="0" dirty="0">
                <a:solidFill>
                  <a:schemeClr val="bg1"/>
                </a:solidFill>
                <a:latin typeface="+mn-ea"/>
                <a:ea typeface="+mn-ea"/>
              </a:endParaRPr>
            </a:p>
            <a:p>
              <a:pPr algn="just" fontAlgn="auto" latinLnBrk="0">
                <a:spcBef>
                  <a:spcPts val="0"/>
                </a:spcBef>
                <a:spcAft>
                  <a:spcPts val="0"/>
                </a:spcAft>
                <a:buFont typeface="Arial" pitchFamily="34" charset="0"/>
                <a:buChar char="•"/>
                <a:defRPr/>
              </a:pPr>
              <a:r>
                <a:rPr kumimoji="0" lang="ko-KR" altLang="en-US" sz="1000" kern="0" dirty="0">
                  <a:solidFill>
                    <a:schemeClr val="bg1"/>
                  </a:solidFill>
                  <a:latin typeface="+mn-ea"/>
                  <a:ea typeface="+mn-ea"/>
                </a:rPr>
                <a:t> 음성통화 도청</a:t>
              </a:r>
              <a:endParaRPr kumimoji="0" lang="en-US" altLang="ko-KR" sz="1000" kern="0" dirty="0">
                <a:solidFill>
                  <a:schemeClr val="bg1"/>
                </a:solidFill>
                <a:latin typeface="+mn-ea"/>
                <a:ea typeface="+mn-ea"/>
              </a:endParaRPr>
            </a:p>
            <a:p>
              <a:pPr algn="just" fontAlgn="auto" latinLnBrk="0">
                <a:spcBef>
                  <a:spcPts val="0"/>
                </a:spcBef>
                <a:spcAft>
                  <a:spcPts val="0"/>
                </a:spcAft>
                <a:buFont typeface="Arial" pitchFamily="34" charset="0"/>
                <a:buChar char="•"/>
                <a:defRPr/>
              </a:pPr>
              <a:r>
                <a:rPr kumimoji="0" lang="en-US" altLang="ko-KR" sz="1000" kern="0" dirty="0">
                  <a:solidFill>
                    <a:schemeClr val="bg1"/>
                  </a:solidFill>
                  <a:latin typeface="+mn-ea"/>
                  <a:ea typeface="+mn-ea"/>
                </a:rPr>
                <a:t> </a:t>
              </a:r>
              <a:r>
                <a:rPr kumimoji="0" lang="ko-KR" altLang="en-US" sz="1000" kern="0" dirty="0">
                  <a:solidFill>
                    <a:schemeClr val="bg1"/>
                  </a:solidFill>
                  <a:latin typeface="+mn-ea"/>
                  <a:ea typeface="+mn-ea"/>
                </a:rPr>
                <a:t>회의내용 유출</a:t>
              </a:r>
              <a:endParaRPr kumimoji="0" lang="en-US" altLang="ko-KR" sz="1000" kern="0" dirty="0">
                <a:solidFill>
                  <a:schemeClr val="bg1"/>
                </a:solidFill>
                <a:latin typeface="+mn-ea"/>
                <a:ea typeface="+mn-ea"/>
              </a:endParaRPr>
            </a:p>
            <a:p>
              <a:pPr algn="just" fontAlgn="auto" latinLnBrk="0">
                <a:spcBef>
                  <a:spcPts val="0"/>
                </a:spcBef>
                <a:spcAft>
                  <a:spcPts val="0"/>
                </a:spcAft>
                <a:buFont typeface="Arial" pitchFamily="34" charset="0"/>
                <a:buChar char="•"/>
                <a:defRPr/>
              </a:pPr>
              <a:r>
                <a:rPr kumimoji="0" lang="en-US" altLang="ko-KR" sz="1000" kern="0" dirty="0">
                  <a:solidFill>
                    <a:schemeClr val="bg1"/>
                  </a:solidFill>
                  <a:latin typeface="+mn-ea"/>
                  <a:ea typeface="+mn-ea"/>
                </a:rPr>
                <a:t> </a:t>
              </a:r>
              <a:r>
                <a:rPr kumimoji="0" lang="ko-KR" altLang="en-US" sz="1000" kern="0" dirty="0">
                  <a:solidFill>
                    <a:schemeClr val="bg1"/>
                  </a:solidFill>
                  <a:latin typeface="+mn-ea"/>
                  <a:ea typeface="+mn-ea"/>
                </a:rPr>
                <a:t>각종 개인정보 유출</a:t>
              </a:r>
            </a:p>
          </p:txBody>
        </p:sp>
        <p:sp>
          <p:nvSpPr>
            <p:cNvPr id="48" name="모서리가 둥근 사각형 설명선 47"/>
            <p:cNvSpPr/>
            <p:nvPr/>
          </p:nvSpPr>
          <p:spPr>
            <a:xfrm>
              <a:off x="5837619" y="5493480"/>
              <a:ext cx="1651554" cy="595107"/>
            </a:xfrm>
            <a:prstGeom prst="wedgeRoundRectCallout">
              <a:avLst>
                <a:gd name="adj1" fmla="val 59992"/>
                <a:gd name="adj2" fmla="val -55078"/>
                <a:gd name="adj3" fmla="val 16667"/>
              </a:avLst>
            </a:prstGeom>
            <a:solidFill>
              <a:srgbClr val="1D487D"/>
            </a:solidFill>
            <a:ln w="11430" cap="flat" cmpd="sng" algn="ctr">
              <a:noFill/>
              <a:prstDash val="solid"/>
            </a:ln>
            <a:effectLst>
              <a:outerShdw blurRad="39000" dist="25400" dir="5400000" rotWithShape="0">
                <a:schemeClr val="tx2">
                  <a:alpha val="83000"/>
                </a:schemeClr>
              </a:outerShdw>
            </a:effectLst>
          </p:spPr>
          <p:txBody>
            <a:bodyPr anchor="ctr"/>
            <a:lstStyle/>
            <a:p>
              <a:pPr marL="92075" indent="-92075" fontAlgn="auto" latinLnBrk="0">
                <a:spcBef>
                  <a:spcPts val="0"/>
                </a:spcBef>
                <a:spcAft>
                  <a:spcPts val="0"/>
                </a:spcAft>
                <a:buFont typeface="Arial" pitchFamily="34" charset="0"/>
                <a:buChar char="•"/>
                <a:defRPr/>
              </a:pPr>
              <a:r>
                <a:rPr kumimoji="0" lang="ko-KR" altLang="en-US" sz="1000" kern="0" dirty="0">
                  <a:solidFill>
                    <a:schemeClr val="bg1"/>
                  </a:solidFill>
                  <a:latin typeface="+mn-ea"/>
                  <a:ea typeface="+mn-ea"/>
                </a:rPr>
                <a:t>악성코드를 통한 임의의 </a:t>
              </a:r>
              <a:r>
                <a:rPr kumimoji="0" lang="ko-KR" altLang="en-US" sz="1000" kern="0" dirty="0" err="1">
                  <a:solidFill>
                    <a:schemeClr val="bg1"/>
                  </a:solidFill>
                  <a:latin typeface="+mn-ea"/>
                  <a:ea typeface="+mn-ea"/>
                </a:rPr>
                <a:t>패킷</a:t>
              </a:r>
              <a:r>
                <a:rPr kumimoji="0" lang="ko-KR" altLang="en-US" sz="1000" kern="0" dirty="0">
                  <a:solidFill>
                    <a:schemeClr val="bg1"/>
                  </a:solidFill>
                  <a:latin typeface="+mn-ea"/>
                  <a:ea typeface="+mn-ea"/>
                </a:rPr>
                <a:t> 생성 가능</a:t>
              </a:r>
              <a:endParaRPr kumimoji="0" lang="en-US" altLang="ko-KR" sz="1000" kern="0" dirty="0">
                <a:solidFill>
                  <a:schemeClr val="bg1"/>
                </a:solidFill>
                <a:latin typeface="+mn-ea"/>
                <a:ea typeface="+mn-ea"/>
              </a:endParaRPr>
            </a:p>
            <a:p>
              <a:pPr marL="92075" indent="-92075" fontAlgn="auto" latinLnBrk="0">
                <a:spcBef>
                  <a:spcPts val="0"/>
                </a:spcBef>
                <a:spcAft>
                  <a:spcPts val="0"/>
                </a:spcAft>
                <a:buFont typeface="Arial" pitchFamily="34" charset="0"/>
                <a:buChar char="•"/>
                <a:defRPr/>
              </a:pPr>
              <a:r>
                <a:rPr kumimoji="0" lang="en-US" altLang="ko-KR" sz="1000" kern="0" dirty="0" err="1">
                  <a:solidFill>
                    <a:schemeClr val="bg1"/>
                  </a:solidFill>
                  <a:latin typeface="+mn-ea"/>
                  <a:ea typeface="+mn-ea"/>
                </a:rPr>
                <a:t>DDoS</a:t>
              </a:r>
              <a:r>
                <a:rPr kumimoji="0" lang="en-US" altLang="ko-KR" sz="1000" kern="0" dirty="0">
                  <a:solidFill>
                    <a:schemeClr val="bg1"/>
                  </a:solidFill>
                  <a:latin typeface="+mn-ea"/>
                  <a:ea typeface="+mn-ea"/>
                </a:rPr>
                <a:t> </a:t>
              </a:r>
              <a:r>
                <a:rPr kumimoji="0" lang="ko-KR" altLang="en-US" sz="1000" kern="0" dirty="0">
                  <a:solidFill>
                    <a:schemeClr val="bg1"/>
                  </a:solidFill>
                  <a:latin typeface="+mn-ea"/>
                  <a:ea typeface="+mn-ea"/>
                </a:rPr>
                <a:t>가능</a:t>
              </a:r>
              <a:endParaRPr kumimoji="0" lang="en-US" altLang="ko-KR" sz="1000" kern="0" dirty="0">
                <a:solidFill>
                  <a:schemeClr val="bg1"/>
                </a:solidFill>
                <a:latin typeface="+mn-ea"/>
                <a:ea typeface="+mn-ea"/>
              </a:endParaRPr>
            </a:p>
          </p:txBody>
        </p:sp>
        <p:sp>
          <p:nvSpPr>
            <p:cNvPr id="49" name="직사각형 48"/>
            <p:cNvSpPr/>
            <p:nvPr/>
          </p:nvSpPr>
          <p:spPr>
            <a:xfrm>
              <a:off x="378076" y="4040779"/>
              <a:ext cx="1614292" cy="336069"/>
            </a:xfrm>
            <a:prstGeom prst="rect">
              <a:avLst/>
            </a:prstGeom>
            <a:solidFill>
              <a:srgbClr val="1D487D"/>
            </a:solidFill>
            <a:ln w="11430" cap="flat" cmpd="sng" algn="ctr">
              <a:noFill/>
              <a:prstDash val="solid"/>
            </a:ln>
            <a:effectLst>
              <a:outerShdw blurRad="39000" dist="25400" dir="5400000" rotWithShape="0">
                <a:schemeClr val="accent2">
                  <a:lumMod val="20000"/>
                  <a:lumOff val="80000"/>
                  <a:alpha val="83000"/>
                </a:schemeClr>
              </a:outerShdw>
            </a:effectLst>
          </p:spPr>
          <p:txBody>
            <a:bodyPr anchor="ctr"/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200" kern="0" dirty="0">
                  <a:solidFill>
                    <a:schemeClr val="bg1"/>
                  </a:solidFill>
                  <a:latin typeface="+mn-ea"/>
                  <a:ea typeface="+mn-ea"/>
                </a:rPr>
                <a:t>After Smartphone</a:t>
              </a:r>
              <a:endParaRPr kumimoji="0" lang="ko-KR" altLang="en-US" sz="1200" kern="0" dirty="0">
                <a:solidFill>
                  <a:schemeClr val="bg1"/>
                </a:solidFill>
                <a:latin typeface="+mn-ea"/>
                <a:ea typeface="+mn-ea"/>
              </a:endParaRPr>
            </a:p>
          </p:txBody>
        </p:sp>
      </p:grpSp>
      <p:sp>
        <p:nvSpPr>
          <p:cNvPr id="69" name="슬라이드 번호 개체 틀 6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F50C08-B111-48CA-9451-ED0C857036E4}" type="slidenum">
              <a:rPr lang="ko-KR" altLang="en-US" smtClean="0"/>
              <a:pPr/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7011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제목 2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내용 개체 틀 2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u"/>
            </a:pPr>
            <a:r>
              <a:rPr lang="ko-KR" altLang="en-US" sz="2000" b="1" dirty="0" err="1">
                <a:solidFill>
                  <a:schemeClr val="accent3"/>
                </a:solidFill>
                <a:latin typeface="+mn-ea"/>
              </a:rPr>
              <a:t>모바일</a:t>
            </a:r>
            <a:r>
              <a:rPr lang="ko-KR" altLang="en-US" sz="2000" b="1" dirty="0">
                <a:solidFill>
                  <a:schemeClr val="accent3"/>
                </a:solidFill>
                <a:latin typeface="+mn-ea"/>
              </a:rPr>
              <a:t> 운영체제 점유율 및 취약점 현황</a:t>
            </a:r>
          </a:p>
        </p:txBody>
      </p:sp>
      <p:graphicFrame>
        <p:nvGraphicFramePr>
          <p:cNvPr id="6" name="차트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42272538"/>
              </p:ext>
            </p:extLst>
          </p:nvPr>
        </p:nvGraphicFramePr>
        <p:xfrm>
          <a:off x="4088905" y="3888223"/>
          <a:ext cx="5515439" cy="256376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7" name="차트 6"/>
          <p:cNvGraphicFramePr/>
          <p:nvPr>
            <p:extLst>
              <p:ext uri="{D42A27DB-BD31-4B8C-83A1-F6EECF244321}">
                <p14:modId xmlns:p14="http://schemas.microsoft.com/office/powerpoint/2010/main" val="1176154878"/>
              </p:ext>
            </p:extLst>
          </p:nvPr>
        </p:nvGraphicFramePr>
        <p:xfrm>
          <a:off x="-108520" y="1588471"/>
          <a:ext cx="4788024" cy="23566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8" name="차트 7"/>
          <p:cNvGraphicFramePr/>
          <p:nvPr>
            <p:extLst>
              <p:ext uri="{D42A27DB-BD31-4B8C-83A1-F6EECF244321}">
                <p14:modId xmlns:p14="http://schemas.microsoft.com/office/powerpoint/2010/main" val="172525956"/>
              </p:ext>
            </p:extLst>
          </p:nvPr>
        </p:nvGraphicFramePr>
        <p:xfrm>
          <a:off x="4617508" y="1588471"/>
          <a:ext cx="4526492" cy="23566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cxnSp>
        <p:nvCxnSpPr>
          <p:cNvPr id="9" name="직선 연결선 8"/>
          <p:cNvCxnSpPr/>
          <p:nvPr/>
        </p:nvCxnSpPr>
        <p:spPr bwMode="auto">
          <a:xfrm>
            <a:off x="4716016" y="1722667"/>
            <a:ext cx="0" cy="2160241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chemeClr val="bg1">
                <a:lumMod val="50000"/>
              </a:schemeClr>
            </a:solidFill>
            <a:prstDash val="sysDot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0" name="그룹 9"/>
          <p:cNvGrpSpPr/>
          <p:nvPr/>
        </p:nvGrpSpPr>
        <p:grpSpPr>
          <a:xfrm>
            <a:off x="-396552" y="4115297"/>
            <a:ext cx="9950354" cy="2487549"/>
            <a:chOff x="-396552" y="4221088"/>
            <a:chExt cx="9950354" cy="2736304"/>
          </a:xfrm>
        </p:grpSpPr>
        <p:grpSp>
          <p:nvGrpSpPr>
            <p:cNvPr id="11" name="그룹 10"/>
            <p:cNvGrpSpPr/>
            <p:nvPr/>
          </p:nvGrpSpPr>
          <p:grpSpPr>
            <a:xfrm>
              <a:off x="-396552" y="4221088"/>
              <a:ext cx="9950354" cy="2736304"/>
              <a:chOff x="-396552" y="4221088"/>
              <a:chExt cx="9950354" cy="2736304"/>
            </a:xfrm>
          </p:grpSpPr>
          <p:graphicFrame>
            <p:nvGraphicFramePr>
              <p:cNvPr id="14" name="차트 13"/>
              <p:cNvGraphicFramePr/>
              <p:nvPr>
                <p:extLst/>
              </p:nvPr>
            </p:nvGraphicFramePr>
            <p:xfrm>
              <a:off x="-396552" y="4221088"/>
              <a:ext cx="5328593" cy="2736304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5"/>
              </a:graphicData>
            </a:graphic>
          </p:graphicFrame>
          <p:graphicFrame>
            <p:nvGraphicFramePr>
              <p:cNvPr id="15" name="차트 14"/>
              <p:cNvGraphicFramePr/>
              <p:nvPr>
                <p:extLst/>
              </p:nvPr>
            </p:nvGraphicFramePr>
            <p:xfrm>
              <a:off x="4139952" y="4236318"/>
              <a:ext cx="5413850" cy="2718048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6"/>
              </a:graphicData>
            </a:graphic>
          </p:graphicFrame>
          <p:cxnSp>
            <p:nvCxnSpPr>
              <p:cNvPr id="16" name="직선 연결선 15"/>
              <p:cNvCxnSpPr/>
              <p:nvPr/>
            </p:nvCxnSpPr>
            <p:spPr bwMode="auto">
              <a:xfrm>
                <a:off x="251520" y="4221088"/>
                <a:ext cx="8712968" cy="0"/>
              </a:xfrm>
              <a:prstGeom prst="line">
                <a:avLst/>
              </a:prstGeom>
              <a:solidFill>
                <a:schemeClr val="accent1"/>
              </a:solidFill>
              <a:ln w="22225" cap="flat" cmpd="sng" algn="ctr">
                <a:solidFill>
                  <a:schemeClr val="bg1">
                    <a:lumMod val="50000"/>
                  </a:schemeClr>
                </a:solidFill>
                <a:prstDash val="sysDot"/>
                <a:round/>
                <a:headEnd type="none" w="med" len="med"/>
                <a:tailEnd type="non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7" name="직선 연결선 16"/>
              <p:cNvCxnSpPr/>
              <p:nvPr/>
            </p:nvCxnSpPr>
            <p:spPr bwMode="auto">
              <a:xfrm>
                <a:off x="4716016" y="4221088"/>
                <a:ext cx="0" cy="2376264"/>
              </a:xfrm>
              <a:prstGeom prst="line">
                <a:avLst/>
              </a:prstGeom>
              <a:solidFill>
                <a:schemeClr val="accent1"/>
              </a:solidFill>
              <a:ln w="22225" cap="flat" cmpd="sng" algn="ctr">
                <a:solidFill>
                  <a:schemeClr val="bg1">
                    <a:lumMod val="50000"/>
                  </a:schemeClr>
                </a:solidFill>
                <a:prstDash val="sysDot"/>
                <a:round/>
                <a:headEnd type="none" w="med" len="med"/>
                <a:tailEnd type="non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sp>
          <p:nvSpPr>
            <p:cNvPr id="12" name="TextBox 11"/>
            <p:cNvSpPr txBox="1"/>
            <p:nvPr/>
          </p:nvSpPr>
          <p:spPr>
            <a:xfrm>
              <a:off x="1592929" y="5278415"/>
              <a:ext cx="61908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smtClean="0">
                  <a:latin typeface="HY견고딕" panose="02030600000101010101" pitchFamily="18" charset="-127"/>
                  <a:ea typeface="HY견고딕" panose="02030600000101010101" pitchFamily="18" charset="-127"/>
                </a:rPr>
                <a:t>(30%)</a:t>
              </a:r>
              <a:endParaRPr lang="ko-KR" altLang="en-US" sz="1100" dirty="0" err="1" smtClean="0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411760" y="5567504"/>
              <a:ext cx="62388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smtClean="0">
                  <a:latin typeface="HY견고딕" panose="02030600000101010101" pitchFamily="18" charset="-127"/>
                  <a:ea typeface="HY견고딕" panose="02030600000101010101" pitchFamily="18" charset="-127"/>
                </a:rPr>
                <a:t>(69%)</a:t>
              </a:r>
              <a:endParaRPr lang="ko-KR" altLang="en-US" sz="1100" dirty="0" err="1" smtClean="0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sp>
        <p:nvSpPr>
          <p:cNvPr id="19" name="슬라이드 번호 개체 틀 1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F50C08-B111-48CA-9451-ED0C857036E4}" type="slidenum">
              <a:rPr lang="ko-KR" altLang="en-US" smtClean="0"/>
              <a:pPr/>
              <a:t>13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0132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제목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내용 개체 틀 2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u"/>
            </a:pPr>
            <a:r>
              <a:rPr lang="en-US" altLang="ko-KR" sz="2000" b="1" dirty="0">
                <a:solidFill>
                  <a:schemeClr val="accent3"/>
                </a:solidFill>
                <a:latin typeface="+mj-ea"/>
                <a:ea typeface="나눔고딕" panose="020D0604000000000000"/>
              </a:rPr>
              <a:t>Mobile Pwn2Own</a:t>
            </a:r>
            <a:endParaRPr lang="ko-KR" altLang="en-US" sz="2000" b="1" dirty="0">
              <a:solidFill>
                <a:schemeClr val="accent3"/>
              </a:solidFill>
              <a:latin typeface="+mj-ea"/>
              <a:ea typeface="나눔고딕" panose="020D0604000000000000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7292011"/>
              </p:ext>
            </p:extLst>
          </p:nvPr>
        </p:nvGraphicFramePr>
        <p:xfrm>
          <a:off x="457200" y="1556792"/>
          <a:ext cx="8102853" cy="45081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7203"/>
                <a:gridCol w="1958495"/>
                <a:gridCol w="2405748"/>
                <a:gridCol w="2621407"/>
              </a:tblGrid>
              <a:tr h="30362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구 분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2012</a:t>
                      </a: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년 </a:t>
                      </a:r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9</a:t>
                      </a: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월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2013</a:t>
                      </a: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년 </a:t>
                      </a:r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11</a:t>
                      </a: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월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2014</a:t>
                      </a: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년 </a:t>
                      </a:r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11</a:t>
                      </a: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월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362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개최지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네덜란드 </a:t>
                      </a:r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(</a:t>
                      </a:r>
                      <a:r>
                        <a:rPr lang="en-US" altLang="ko-KR" sz="1100" b="0" dirty="0" err="1" smtClean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EUSecWest</a:t>
                      </a:r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)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일본 </a:t>
                      </a:r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(</a:t>
                      </a:r>
                      <a:r>
                        <a:rPr lang="en-US" altLang="ko-KR" sz="1100" b="0" dirty="0" err="1" smtClean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PacSec</a:t>
                      </a:r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)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일본 </a:t>
                      </a:r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(</a:t>
                      </a:r>
                      <a:r>
                        <a:rPr lang="en-US" altLang="ko-KR" sz="1100" b="0" dirty="0" err="1" smtClean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PacSec</a:t>
                      </a:r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)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189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 err="1" smtClean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타겟</a:t>
                      </a: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디바이스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 err="1" smtClean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안드로이드</a:t>
                      </a:r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, </a:t>
                      </a:r>
                      <a:r>
                        <a:rPr lang="ko-KR" altLang="en-US" sz="1100" b="0" dirty="0" err="1" smtClean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아이폰</a:t>
                      </a:r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, </a:t>
                      </a:r>
                      <a:r>
                        <a:rPr lang="ko-KR" altLang="en-US" sz="1100" b="0" dirty="0" err="1" smtClean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윈도우즈폰</a:t>
                      </a:r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, </a:t>
                      </a:r>
                      <a:r>
                        <a:rPr lang="ko-KR" altLang="en-US" sz="1100" b="0" dirty="0" err="1" smtClean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블랙베리</a:t>
                      </a:r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, </a:t>
                      </a: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아마존 파이어폰</a:t>
                      </a:r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(2014</a:t>
                      </a: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년 추가</a:t>
                      </a:r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)</a:t>
                      </a:r>
                      <a:endParaRPr lang="ko-KR" altLang="en-US" sz="1100" b="0" dirty="0" smtClean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5891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취약점</a:t>
                      </a:r>
                      <a:endParaRPr lang="en-US" altLang="ko-KR" sz="1100" b="0" dirty="0" smtClean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탐지대상</a:t>
                      </a:r>
                      <a:endParaRPr lang="en-US" altLang="ko-KR" sz="1100" b="0" dirty="0" smtClean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및 상금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10000"/>
                        </a:lnSpc>
                      </a:pPr>
                      <a:endParaRPr lang="en-US" altLang="ko-KR" sz="100" b="0" dirty="0" smtClean="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latinLnBrk="1">
                        <a:lnSpc>
                          <a:spcPct val="110000"/>
                        </a:lnSpc>
                      </a:pPr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■</a:t>
                      </a:r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</a:t>
                      </a:r>
                      <a:r>
                        <a:rPr lang="ko-KR" altLang="en-US" sz="1100" b="0" dirty="0" err="1" smtClean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웹브라우저</a:t>
                      </a: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</a:t>
                      </a:r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($30,000)</a:t>
                      </a:r>
                    </a:p>
                    <a:p>
                      <a:pPr latinLnBrk="1">
                        <a:lnSpc>
                          <a:spcPct val="110000"/>
                        </a:lnSpc>
                      </a:pPr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■</a:t>
                      </a:r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</a:t>
                      </a: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운영체제 </a:t>
                      </a:r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($30,000)</a:t>
                      </a:r>
                    </a:p>
                    <a:p>
                      <a:pPr latinLnBrk="1">
                        <a:lnSpc>
                          <a:spcPct val="110000"/>
                        </a:lnSpc>
                      </a:pPr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■</a:t>
                      </a:r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NFC ($40,000)</a:t>
                      </a:r>
                    </a:p>
                    <a:p>
                      <a:pPr latinLnBrk="1">
                        <a:lnSpc>
                          <a:spcPct val="110000"/>
                        </a:lnSpc>
                      </a:pPr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■</a:t>
                      </a:r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SMS ($40,000)</a:t>
                      </a:r>
                    </a:p>
                    <a:p>
                      <a:pPr latinLnBrk="1">
                        <a:lnSpc>
                          <a:spcPct val="110000"/>
                        </a:lnSpc>
                      </a:pPr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■</a:t>
                      </a:r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</a:t>
                      </a: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베이스밴드 </a:t>
                      </a:r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($100,000)</a:t>
                      </a:r>
                    </a:p>
                    <a:p>
                      <a:pPr latinLnBrk="1">
                        <a:lnSpc>
                          <a:spcPct val="110000"/>
                        </a:lnSpc>
                      </a:pPr>
                      <a:endParaRPr lang="ko-KR" altLang="en-US" sz="1100" b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10000"/>
                        </a:lnSpc>
                      </a:pPr>
                      <a:endParaRPr lang="en-US" altLang="ko-KR" sz="100" b="0" dirty="0" smtClean="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latinLnBrk="1">
                        <a:lnSpc>
                          <a:spcPct val="110000"/>
                        </a:lnSpc>
                      </a:pPr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■</a:t>
                      </a:r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</a:t>
                      </a:r>
                      <a:r>
                        <a:rPr lang="ko-KR" altLang="en-US" sz="1100" b="0" dirty="0" smtClean="0">
                          <a:solidFill>
                            <a:schemeClr val="accent4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기본 </a:t>
                      </a:r>
                      <a:r>
                        <a:rPr lang="ko-KR" altLang="en-US" sz="1100" b="0" dirty="0" err="1" smtClean="0">
                          <a:solidFill>
                            <a:schemeClr val="accent4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앱</a:t>
                      </a:r>
                      <a:r>
                        <a:rPr lang="ko-KR" altLang="en-US" sz="1100" b="0" dirty="0" smtClean="0">
                          <a:solidFill>
                            <a:schemeClr val="accent4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</a:t>
                      </a:r>
                      <a:r>
                        <a:rPr lang="en-US" altLang="ko-KR" sz="1100" b="0" dirty="0" smtClean="0">
                          <a:solidFill>
                            <a:schemeClr val="accent4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($40,000)</a:t>
                      </a:r>
                    </a:p>
                    <a:p>
                      <a:pPr latinLnBrk="1">
                        <a:lnSpc>
                          <a:spcPct val="110000"/>
                        </a:lnSpc>
                      </a:pPr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■</a:t>
                      </a:r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</a:t>
                      </a:r>
                      <a:r>
                        <a:rPr lang="ko-KR" altLang="en-US" sz="1100" b="0" dirty="0" err="1" smtClean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웹브라우저</a:t>
                      </a: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</a:t>
                      </a:r>
                      <a:r>
                        <a:rPr lang="en-US" altLang="ko-KR" sz="1100" b="0" dirty="0" smtClean="0">
                          <a:solidFill>
                            <a:schemeClr val="accent4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($40,000)</a:t>
                      </a:r>
                    </a:p>
                    <a:p>
                      <a:pPr latinLnBrk="1">
                        <a:lnSpc>
                          <a:spcPct val="110000"/>
                        </a:lnSpc>
                      </a:pPr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■</a:t>
                      </a:r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</a:t>
                      </a: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운영체제 </a:t>
                      </a:r>
                      <a:r>
                        <a:rPr lang="en-US" altLang="ko-KR" sz="1100" b="0" dirty="0" smtClean="0">
                          <a:solidFill>
                            <a:schemeClr val="accent4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($40,000)</a:t>
                      </a:r>
                    </a:p>
                    <a:p>
                      <a:pPr latinLnBrk="1">
                        <a:lnSpc>
                          <a:spcPct val="110000"/>
                        </a:lnSpc>
                      </a:pPr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■</a:t>
                      </a:r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NFC, </a:t>
                      </a:r>
                      <a:r>
                        <a:rPr lang="en-US" altLang="ko-KR" sz="1100" b="0" dirty="0" smtClean="0">
                          <a:solidFill>
                            <a:schemeClr val="accent4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BT, Wi-Fi ($50,000)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■</a:t>
                      </a:r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</a:t>
                      </a:r>
                      <a:r>
                        <a:rPr lang="en-US" altLang="ko-KR" sz="1100" b="0" dirty="0" smtClean="0">
                          <a:solidFill>
                            <a:schemeClr val="accent4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USB ($50,000)</a:t>
                      </a:r>
                    </a:p>
                    <a:p>
                      <a:pPr latinLnBrk="1">
                        <a:lnSpc>
                          <a:spcPct val="110000"/>
                        </a:lnSpc>
                      </a:pPr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■</a:t>
                      </a:r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SMS, </a:t>
                      </a:r>
                      <a:r>
                        <a:rPr lang="en-US" altLang="ko-KR" sz="1100" b="0" dirty="0" smtClean="0">
                          <a:solidFill>
                            <a:schemeClr val="accent4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MMS ($70,000)</a:t>
                      </a:r>
                    </a:p>
                    <a:p>
                      <a:pPr latinLnBrk="1">
                        <a:lnSpc>
                          <a:spcPct val="110000"/>
                        </a:lnSpc>
                      </a:pPr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■</a:t>
                      </a:r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</a:t>
                      </a: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베이스밴드 </a:t>
                      </a:r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($100,000)</a:t>
                      </a:r>
                    </a:p>
                  </a:txBody>
                  <a:tcPr>
                    <a:lnL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" b="0" dirty="0" smtClean="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■</a:t>
                      </a:r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</a:t>
                      </a: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기본 </a:t>
                      </a:r>
                      <a:r>
                        <a:rPr lang="ko-KR" altLang="en-US" sz="1100" b="0" dirty="0" err="1" smtClean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앱</a:t>
                      </a: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</a:t>
                      </a:r>
                      <a:r>
                        <a:rPr lang="en-US" altLang="ko-KR" sz="1100" b="0" dirty="0" smtClean="0">
                          <a:solidFill>
                            <a:schemeClr val="accent4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($50,000)</a:t>
                      </a:r>
                    </a:p>
                    <a:p>
                      <a:pPr latinLnBrk="1">
                        <a:lnSpc>
                          <a:spcPct val="110000"/>
                        </a:lnSpc>
                      </a:pPr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■</a:t>
                      </a:r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</a:t>
                      </a:r>
                      <a:r>
                        <a:rPr lang="ko-KR" altLang="en-US" sz="1100" b="0" dirty="0" err="1" smtClean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웹브라우저</a:t>
                      </a: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</a:t>
                      </a:r>
                      <a:r>
                        <a:rPr lang="en-US" altLang="ko-KR" sz="1100" b="0" dirty="0" smtClean="0">
                          <a:solidFill>
                            <a:schemeClr val="accent4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($50,000)</a:t>
                      </a:r>
                    </a:p>
                    <a:p>
                      <a:pPr latinLnBrk="1">
                        <a:lnSpc>
                          <a:spcPct val="110000"/>
                        </a:lnSpc>
                      </a:pPr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■</a:t>
                      </a:r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</a:t>
                      </a: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운영체제 </a:t>
                      </a:r>
                      <a:r>
                        <a:rPr lang="en-US" altLang="ko-KR" sz="1100" b="0" dirty="0" smtClean="0">
                          <a:solidFill>
                            <a:schemeClr val="accent4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($50,000)</a:t>
                      </a:r>
                    </a:p>
                    <a:p>
                      <a:pPr latinLnBrk="1">
                        <a:lnSpc>
                          <a:spcPct val="110000"/>
                        </a:lnSpc>
                      </a:pPr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■</a:t>
                      </a:r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NFC, BT, Wi-Fi </a:t>
                      </a:r>
                      <a:r>
                        <a:rPr lang="en-US" altLang="ko-KR" sz="1100" b="0" dirty="0" smtClean="0">
                          <a:solidFill>
                            <a:schemeClr val="accent4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($75,000)</a:t>
                      </a:r>
                    </a:p>
                    <a:p>
                      <a:pPr latinLnBrk="1">
                        <a:lnSpc>
                          <a:spcPct val="110000"/>
                        </a:lnSpc>
                      </a:pPr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■</a:t>
                      </a:r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SMS, MMS, </a:t>
                      </a:r>
                      <a:r>
                        <a:rPr lang="en-US" altLang="ko-KR" sz="1100" b="0" dirty="0" smtClean="0">
                          <a:solidFill>
                            <a:schemeClr val="accent4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CMAS ($100,000)</a:t>
                      </a:r>
                    </a:p>
                    <a:p>
                      <a:pPr latinLnBrk="1">
                        <a:lnSpc>
                          <a:spcPct val="110000"/>
                        </a:lnSpc>
                      </a:pPr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■</a:t>
                      </a:r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</a:t>
                      </a: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베이스밴드 </a:t>
                      </a:r>
                      <a:r>
                        <a:rPr lang="en-US" altLang="ko-KR" sz="1100" b="0" dirty="0" smtClean="0">
                          <a:solidFill>
                            <a:schemeClr val="accent4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($150,000)</a:t>
                      </a:r>
                    </a:p>
                    <a:p>
                      <a:pPr latinLnBrk="1">
                        <a:lnSpc>
                          <a:spcPct val="110000"/>
                        </a:lnSpc>
                      </a:pPr>
                      <a:endParaRPr lang="ko-KR" altLang="en-US" sz="1100" b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5891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취약점</a:t>
                      </a:r>
                      <a:endParaRPr lang="en-US" altLang="ko-KR" sz="1100" b="0" dirty="0" smtClean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탐지건수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10000"/>
                        </a:lnSpc>
                      </a:pPr>
                      <a:endParaRPr lang="en-US" altLang="ko-KR" sz="100" b="0" dirty="0" smtClean="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latinLnBrk="1">
                        <a:lnSpc>
                          <a:spcPct val="110000"/>
                        </a:lnSpc>
                      </a:pPr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■</a:t>
                      </a:r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</a:t>
                      </a:r>
                      <a:r>
                        <a:rPr lang="ko-KR" altLang="en-US" sz="1100" b="0" dirty="0" err="1" smtClean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안드로이드</a:t>
                      </a: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</a:t>
                      </a:r>
                      <a:endParaRPr lang="en-US" altLang="ko-KR" sz="1100" b="0" dirty="0" smtClean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  <a:p>
                      <a:pPr latinLnBrk="1">
                        <a:lnSpc>
                          <a:spcPct val="110000"/>
                        </a:lnSpc>
                      </a:pPr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    - </a:t>
                      </a:r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NFC 1</a:t>
                      </a: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건</a:t>
                      </a:r>
                    </a:p>
                    <a:p>
                      <a:pPr latinLnBrk="1">
                        <a:lnSpc>
                          <a:spcPct val="110000"/>
                        </a:lnSpc>
                      </a:pPr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■</a:t>
                      </a:r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</a:t>
                      </a:r>
                      <a:r>
                        <a:rPr lang="ko-KR" altLang="en-US" sz="1100" b="0" dirty="0" err="1" smtClean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아이폰</a:t>
                      </a:r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</a:t>
                      </a:r>
                    </a:p>
                    <a:p>
                      <a:pPr latinLnBrk="1">
                        <a:lnSpc>
                          <a:spcPct val="110000"/>
                        </a:lnSpc>
                      </a:pPr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    - </a:t>
                      </a:r>
                      <a:r>
                        <a:rPr lang="ko-KR" altLang="en-US" sz="1100" b="0" dirty="0" err="1" smtClean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웹브라우저</a:t>
                      </a: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</a:t>
                      </a:r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1</a:t>
                      </a: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건</a:t>
                      </a:r>
                    </a:p>
                    <a:p>
                      <a:pPr latinLnBrk="1">
                        <a:lnSpc>
                          <a:spcPct val="110000"/>
                        </a:lnSpc>
                      </a:pPr>
                      <a:endParaRPr lang="ko-KR" altLang="en-US" sz="1100" b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10000"/>
                        </a:lnSpc>
                      </a:pPr>
                      <a:endParaRPr lang="en-US" altLang="ko-KR" sz="100" b="0" dirty="0" smtClean="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latinLnBrk="1">
                        <a:lnSpc>
                          <a:spcPct val="110000"/>
                        </a:lnSpc>
                      </a:pPr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■</a:t>
                      </a:r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</a:t>
                      </a:r>
                      <a:r>
                        <a:rPr lang="ko-KR" altLang="en-US" sz="1100" b="0" dirty="0" err="1" smtClean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안드로이드</a:t>
                      </a: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</a:t>
                      </a:r>
                      <a:endParaRPr lang="en-US" altLang="ko-KR" sz="1100" b="0" dirty="0" smtClean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  <a:p>
                      <a:pPr latinLnBrk="1">
                        <a:lnSpc>
                          <a:spcPct val="110000"/>
                        </a:lnSpc>
                      </a:pPr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    - </a:t>
                      </a:r>
                      <a:r>
                        <a:rPr lang="ko-KR" altLang="en-US" sz="1100" b="0" dirty="0" err="1" smtClean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웹브라우저</a:t>
                      </a: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</a:t>
                      </a:r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1</a:t>
                      </a: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건</a:t>
                      </a:r>
                      <a:endParaRPr lang="en-US" altLang="ko-KR" sz="1100" b="0" dirty="0" smtClean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  <a:p>
                      <a:pPr latinLnBrk="1">
                        <a:lnSpc>
                          <a:spcPct val="110000"/>
                        </a:lnSpc>
                      </a:pPr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   </a:t>
                      </a:r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-</a:t>
                      </a:r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</a:t>
                      </a:r>
                      <a:r>
                        <a:rPr lang="ko-KR" altLang="en-US" sz="1100" b="0" dirty="0" err="1" smtClean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기본앱</a:t>
                      </a: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</a:t>
                      </a:r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1</a:t>
                      </a: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건</a:t>
                      </a:r>
                    </a:p>
                    <a:p>
                      <a:pPr latinLnBrk="1">
                        <a:lnSpc>
                          <a:spcPct val="110000"/>
                        </a:lnSpc>
                      </a:pPr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■</a:t>
                      </a:r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</a:t>
                      </a:r>
                      <a:r>
                        <a:rPr lang="ko-KR" altLang="en-US" sz="1100" b="0" dirty="0" err="1" smtClean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아이폰</a:t>
                      </a:r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</a:t>
                      </a:r>
                    </a:p>
                    <a:p>
                      <a:pPr latinLnBrk="1">
                        <a:lnSpc>
                          <a:spcPct val="110000"/>
                        </a:lnSpc>
                      </a:pPr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    - </a:t>
                      </a:r>
                      <a:r>
                        <a:rPr lang="ko-KR" altLang="en-US" sz="1100" b="0" dirty="0" err="1" smtClean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웹브라우저</a:t>
                      </a: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</a:t>
                      </a:r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1</a:t>
                      </a: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건</a:t>
                      </a:r>
                    </a:p>
                    <a:p>
                      <a:pPr latinLnBrk="1">
                        <a:lnSpc>
                          <a:spcPct val="110000"/>
                        </a:lnSpc>
                      </a:pPr>
                      <a:endParaRPr lang="ko-KR" altLang="en-US" sz="1100" b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10000"/>
                        </a:lnSpc>
                      </a:pPr>
                      <a:endParaRPr lang="en-US" altLang="ko-KR" sz="100" b="0" dirty="0" smtClean="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latinLnBrk="1">
                        <a:lnSpc>
                          <a:spcPct val="110000"/>
                        </a:lnSpc>
                      </a:pPr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■</a:t>
                      </a:r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</a:t>
                      </a:r>
                      <a:r>
                        <a:rPr lang="ko-KR" altLang="en-US" sz="1100" b="0" dirty="0" err="1" smtClean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안드로이드</a:t>
                      </a: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</a:t>
                      </a:r>
                      <a:endParaRPr lang="en-US" altLang="ko-KR" sz="1100" b="0" dirty="0" smtClean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  <a:p>
                      <a:pPr latinLnBrk="1">
                        <a:lnSpc>
                          <a:spcPct val="110000"/>
                        </a:lnSpc>
                      </a:pPr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    - </a:t>
                      </a:r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NFC 2</a:t>
                      </a: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건</a:t>
                      </a:r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/ Wi-Fi 2</a:t>
                      </a: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건</a:t>
                      </a:r>
                    </a:p>
                    <a:p>
                      <a:pPr latinLnBrk="1">
                        <a:lnSpc>
                          <a:spcPct val="110000"/>
                        </a:lnSpc>
                      </a:pPr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■</a:t>
                      </a:r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</a:t>
                      </a:r>
                      <a:r>
                        <a:rPr lang="ko-KR" altLang="en-US" sz="1100" b="0" dirty="0" err="1" smtClean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아이폰</a:t>
                      </a:r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</a:t>
                      </a:r>
                    </a:p>
                    <a:p>
                      <a:pPr latinLnBrk="1">
                        <a:lnSpc>
                          <a:spcPct val="110000"/>
                        </a:lnSpc>
                      </a:pPr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    - </a:t>
                      </a:r>
                      <a:r>
                        <a:rPr lang="ko-KR" altLang="en-US" sz="1100" b="0" dirty="0" err="1" smtClean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웹브라우저</a:t>
                      </a: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</a:t>
                      </a:r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1</a:t>
                      </a: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건</a:t>
                      </a:r>
                    </a:p>
                    <a:p>
                      <a:pPr latinLnBrk="1">
                        <a:lnSpc>
                          <a:spcPct val="110000"/>
                        </a:lnSpc>
                      </a:pPr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■</a:t>
                      </a:r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</a:t>
                      </a:r>
                      <a:r>
                        <a:rPr lang="ko-KR" altLang="en-US" sz="1100" b="0" dirty="0" err="1" smtClean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윈도우즈폰</a:t>
                      </a:r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</a:t>
                      </a:r>
                    </a:p>
                    <a:p>
                      <a:pPr latinLnBrk="1">
                        <a:lnSpc>
                          <a:spcPct val="110000"/>
                        </a:lnSpc>
                      </a:pPr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    - </a:t>
                      </a:r>
                      <a:r>
                        <a:rPr lang="ko-KR" altLang="en-US" sz="1100" b="0" dirty="0" err="1" smtClean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웹브라우저</a:t>
                      </a: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</a:t>
                      </a:r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1</a:t>
                      </a: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건</a:t>
                      </a:r>
                    </a:p>
                    <a:p>
                      <a:pPr latinLnBrk="1">
                        <a:lnSpc>
                          <a:spcPct val="110000"/>
                        </a:lnSpc>
                      </a:pPr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■</a:t>
                      </a:r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</a:t>
                      </a: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아마존 파이어폰</a:t>
                      </a:r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</a:t>
                      </a:r>
                    </a:p>
                    <a:p>
                      <a:pPr latinLnBrk="1">
                        <a:lnSpc>
                          <a:spcPct val="110000"/>
                        </a:lnSpc>
                      </a:pPr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    - </a:t>
                      </a: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운영체제 </a:t>
                      </a:r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1</a:t>
                      </a: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건</a:t>
                      </a:r>
                    </a:p>
                  </a:txBody>
                  <a:tcPr>
                    <a:lnL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362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 err="1" smtClean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총지불상금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$60,000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$117,500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>
                          <a:solidFill>
                            <a:srgbClr val="FF000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$425,000</a:t>
                      </a:r>
                      <a:endParaRPr lang="ko-KR" altLang="en-US" sz="1100" b="0" dirty="0">
                        <a:solidFill>
                          <a:srgbClr val="FF000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7" name="슬라이드 번호 개체 틀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F50C08-B111-48CA-9451-ED0C857036E4}" type="slidenum">
              <a:rPr lang="ko-KR" altLang="en-US" smtClean="0"/>
              <a:pPr/>
              <a:t>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23761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제목 3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내용 개체 틀 2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u"/>
            </a:pPr>
            <a:r>
              <a:rPr lang="en-US" altLang="ko-KR" sz="2000" b="1" dirty="0" err="1" smtClean="0">
                <a:solidFill>
                  <a:schemeClr val="accent3"/>
                </a:solidFill>
              </a:rPr>
              <a:t>StageFright</a:t>
            </a:r>
            <a:r>
              <a:rPr lang="en-US" altLang="ko-KR" sz="2000" b="1" dirty="0" smtClean="0">
                <a:solidFill>
                  <a:schemeClr val="accent3"/>
                </a:solidFill>
              </a:rPr>
              <a:t> </a:t>
            </a:r>
            <a:r>
              <a:rPr lang="ko-KR" altLang="en-US" sz="2000" b="1" dirty="0" smtClean="0">
                <a:solidFill>
                  <a:schemeClr val="accent3"/>
                </a:solidFill>
              </a:rPr>
              <a:t>취약점 </a:t>
            </a:r>
            <a:r>
              <a:rPr lang="en-US" altLang="ko-KR" sz="2000" b="1" dirty="0" smtClean="0">
                <a:solidFill>
                  <a:schemeClr val="accent3"/>
                </a:solidFill>
              </a:rPr>
              <a:t>- </a:t>
            </a:r>
            <a:r>
              <a:rPr lang="ko-KR" altLang="en-US" sz="2000" b="1" dirty="0" err="1" smtClean="0">
                <a:solidFill>
                  <a:schemeClr val="accent3"/>
                </a:solidFill>
              </a:rPr>
              <a:t>안드로이드폰</a:t>
            </a:r>
            <a:r>
              <a:rPr lang="ko-KR" altLang="en-US" sz="2000" b="1" dirty="0" smtClean="0">
                <a:solidFill>
                  <a:schemeClr val="accent3"/>
                </a:solidFill>
              </a:rPr>
              <a:t> 약 </a:t>
            </a:r>
            <a:r>
              <a:rPr lang="en-US" altLang="ko-KR" sz="2000" b="1" dirty="0" smtClean="0">
                <a:solidFill>
                  <a:schemeClr val="accent3"/>
                </a:solidFill>
              </a:rPr>
              <a:t>95% </a:t>
            </a:r>
            <a:r>
              <a:rPr lang="ko-KR" altLang="en-US" sz="2000" b="1" dirty="0" smtClean="0">
                <a:solidFill>
                  <a:schemeClr val="accent3"/>
                </a:solidFill>
              </a:rPr>
              <a:t>취약</a:t>
            </a:r>
            <a:endParaRPr lang="en-US" altLang="ko-KR" sz="2000" b="1" dirty="0" smtClean="0">
              <a:solidFill>
                <a:schemeClr val="accent3"/>
              </a:solidFill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sz="1500" dirty="0" err="1" smtClean="0">
                <a:solidFill>
                  <a:schemeClr val="tx1"/>
                </a:solidFill>
              </a:rPr>
              <a:t>BlackHat</a:t>
            </a:r>
            <a:r>
              <a:rPr lang="en-US" altLang="ko-KR" sz="1500" dirty="0" smtClean="0">
                <a:solidFill>
                  <a:schemeClr val="tx1"/>
                </a:solidFill>
              </a:rPr>
              <a:t> USA 2015 </a:t>
            </a:r>
            <a:r>
              <a:rPr lang="ko-KR" altLang="en-US" sz="1500" dirty="0" smtClean="0">
                <a:solidFill>
                  <a:schemeClr val="tx1"/>
                </a:solidFill>
              </a:rPr>
              <a:t>발표 </a:t>
            </a:r>
            <a:r>
              <a:rPr lang="en-US" altLang="ko-KR" sz="1500" dirty="0" smtClean="0">
                <a:solidFill>
                  <a:schemeClr val="tx1"/>
                </a:solidFill>
              </a:rPr>
              <a:t>(2015.08)</a:t>
            </a:r>
            <a:r>
              <a:rPr lang="ko-KR" altLang="en-US" sz="1500" dirty="0" smtClean="0">
                <a:solidFill>
                  <a:schemeClr val="tx1"/>
                </a:solidFill>
              </a:rPr>
              <a:t> </a:t>
            </a:r>
            <a:endParaRPr lang="en-US" altLang="ko-KR" sz="1500" dirty="0" smtClean="0">
              <a:solidFill>
                <a:schemeClr val="tx1"/>
              </a:solidFill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sz="1500" b="1" dirty="0" err="1" smtClean="0">
                <a:solidFill>
                  <a:schemeClr val="tx1"/>
                </a:solidFill>
              </a:rPr>
              <a:t>타겟</a:t>
            </a:r>
            <a:r>
              <a:rPr lang="ko-KR" altLang="en-US" sz="1500" b="1" dirty="0" smtClean="0">
                <a:solidFill>
                  <a:schemeClr val="tx1"/>
                </a:solidFill>
              </a:rPr>
              <a:t> 전화번호만 알면 공격 가능</a:t>
            </a:r>
            <a:endParaRPr lang="ko-KR" altLang="en-US" sz="1500" b="1" dirty="0">
              <a:solidFill>
                <a:schemeClr val="tx1"/>
              </a:solidFill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7092280" y="1340768"/>
            <a:ext cx="1435008" cy="1580916"/>
            <a:chOff x="7420976" y="1205630"/>
            <a:chExt cx="1435008" cy="1580916"/>
          </a:xfrm>
        </p:grpSpPr>
        <p:pic>
          <p:nvPicPr>
            <p:cNvPr id="5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57098" y="1205630"/>
              <a:ext cx="1152128" cy="1152128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TextBox 5"/>
            <p:cNvSpPr txBox="1"/>
            <p:nvPr/>
          </p:nvSpPr>
          <p:spPr>
            <a:xfrm>
              <a:off x="7420976" y="2309492"/>
              <a:ext cx="1435008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 smtClean="0"/>
                <a:t>Joshua Drake</a:t>
              </a:r>
            </a:p>
            <a:p>
              <a:pPr algn="ctr"/>
              <a:r>
                <a:rPr lang="en-US" altLang="ko-KR" sz="1100" dirty="0" smtClean="0"/>
                <a:t>(</a:t>
              </a:r>
              <a:r>
                <a:rPr lang="en-US" altLang="ko-KR" sz="1100" dirty="0" err="1" smtClean="0"/>
                <a:t>Zimperium</a:t>
              </a:r>
              <a:r>
                <a:rPr lang="en-US" altLang="ko-KR" sz="1100" dirty="0" smtClean="0"/>
                <a:t> </a:t>
              </a:r>
              <a:r>
                <a:rPr lang="ko-KR" altLang="en-US" sz="1100" dirty="0" smtClean="0"/>
                <a:t>부사장</a:t>
              </a:r>
              <a:r>
                <a:rPr lang="en-US" altLang="ko-KR" sz="1100" dirty="0" smtClean="0"/>
                <a:t>)</a:t>
              </a:r>
              <a:endParaRPr lang="ko-KR" altLang="en-US" sz="1100" dirty="0"/>
            </a:p>
          </p:txBody>
        </p:sp>
      </p:grpSp>
      <p:pic>
        <p:nvPicPr>
          <p:cNvPr id="7" name="Picture 24" descr="http://fc07.deviantart.net/fs71/f/2012/107/7/c/pc_user_icon_by_ornorm-d4winao.pn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215707"/>
            <a:ext cx="1745077" cy="1745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1151" y="3068960"/>
            <a:ext cx="1471143" cy="2587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6612" y="2574396"/>
            <a:ext cx="1363891" cy="11638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" name="직선 화살표 연결선 9"/>
          <p:cNvCxnSpPr/>
          <p:nvPr/>
        </p:nvCxnSpPr>
        <p:spPr>
          <a:xfrm>
            <a:off x="2604563" y="3462547"/>
            <a:ext cx="2227987" cy="0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748581" y="3488969"/>
            <a:ext cx="19399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 dirty="0" smtClean="0">
                <a:solidFill>
                  <a:srgbClr val="0070C0"/>
                </a:solidFill>
              </a:rPr>
              <a:t>① 공격코드를 </a:t>
            </a:r>
            <a:r>
              <a:rPr lang="en-US" altLang="ko-KR" sz="1100" b="1" dirty="0" smtClean="0">
                <a:solidFill>
                  <a:srgbClr val="0070C0"/>
                </a:solidFill>
              </a:rPr>
              <a:t>MMS</a:t>
            </a:r>
            <a:r>
              <a:rPr lang="ko-KR" altLang="en-US" sz="1100" b="1" dirty="0" smtClean="0">
                <a:solidFill>
                  <a:srgbClr val="0070C0"/>
                </a:solidFill>
              </a:rPr>
              <a:t>로 전송</a:t>
            </a:r>
            <a:endParaRPr lang="ko-KR" altLang="en-US" sz="1100" b="1" dirty="0">
              <a:solidFill>
                <a:srgbClr val="0070C0"/>
              </a:solidFill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5630633" y="3573622"/>
            <a:ext cx="772205" cy="571500"/>
            <a:chOff x="8581877" y="3588928"/>
            <a:chExt cx="668338" cy="571500"/>
          </a:xfrm>
        </p:grpSpPr>
        <p:sp>
          <p:nvSpPr>
            <p:cNvPr id="13" name="폭발 1 12"/>
            <p:cNvSpPr/>
            <p:nvPr/>
          </p:nvSpPr>
          <p:spPr>
            <a:xfrm>
              <a:off x="8581877" y="3588928"/>
              <a:ext cx="668338" cy="571500"/>
            </a:xfrm>
            <a:prstGeom prst="irregularSeal1">
              <a:avLst/>
            </a:prstGeom>
            <a:gradFill>
              <a:gsLst>
                <a:gs pos="100000">
                  <a:srgbClr val="FF0000"/>
                </a:gs>
                <a:gs pos="100000">
                  <a:schemeClr val="accent2">
                    <a:shade val="70000"/>
                    <a:satMod val="150000"/>
                  </a:schemeClr>
                </a:gs>
              </a:gsLst>
            </a:gra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>
                <a:latin typeface="+mn-ea"/>
              </a:endParaRPr>
            </a:p>
          </p:txBody>
        </p:sp>
        <p:pic>
          <p:nvPicPr>
            <p:cNvPr id="14" name="Picture 6184" descr="바이러스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8665347" y="3744503"/>
              <a:ext cx="413418" cy="260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5" name="Picture 6184" descr="바이러스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2826" y="2581051"/>
            <a:ext cx="431462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6" name="직선 화살표 연결선 15"/>
          <p:cNvCxnSpPr/>
          <p:nvPr/>
        </p:nvCxnSpPr>
        <p:spPr>
          <a:xfrm>
            <a:off x="2604563" y="4032430"/>
            <a:ext cx="2227987" cy="0"/>
          </a:xfrm>
          <a:prstGeom prst="straightConnector1">
            <a:avLst/>
          </a:prstGeom>
          <a:ln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2748581" y="4025772"/>
            <a:ext cx="188545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 dirty="0" smtClean="0">
                <a:solidFill>
                  <a:srgbClr val="0070C0"/>
                </a:solidFill>
              </a:rPr>
              <a:t>③ 공격자에게 커넥션 제공</a:t>
            </a:r>
            <a:endParaRPr lang="ko-KR" altLang="en-US" sz="1100" b="1" dirty="0">
              <a:solidFill>
                <a:srgbClr val="0070C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304805" y="3719059"/>
            <a:ext cx="248657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 dirty="0" smtClean="0">
                <a:solidFill>
                  <a:srgbClr val="0070C0"/>
                </a:solidFill>
              </a:rPr>
              <a:t>② </a:t>
            </a:r>
            <a:r>
              <a:rPr lang="en-US" altLang="ko-KR" sz="1100" b="1" dirty="0" smtClean="0">
                <a:solidFill>
                  <a:srgbClr val="0070C0"/>
                </a:solidFill>
              </a:rPr>
              <a:t>MMS </a:t>
            </a:r>
            <a:r>
              <a:rPr lang="ko-KR" altLang="en-US" sz="1100" b="1" dirty="0" smtClean="0">
                <a:solidFill>
                  <a:srgbClr val="0070C0"/>
                </a:solidFill>
              </a:rPr>
              <a:t>수신 즉시 공격코드 작동</a:t>
            </a:r>
            <a:r>
              <a:rPr lang="en-US" altLang="ko-KR" sz="1100" b="1" dirty="0" smtClean="0">
                <a:solidFill>
                  <a:srgbClr val="0070C0"/>
                </a:solidFill>
              </a:rPr>
              <a:t/>
            </a:r>
            <a:br>
              <a:rPr lang="en-US" altLang="ko-KR" sz="1100" b="1" dirty="0" smtClean="0">
                <a:solidFill>
                  <a:srgbClr val="0070C0"/>
                </a:solidFill>
              </a:rPr>
            </a:br>
            <a:r>
              <a:rPr lang="en-US" altLang="ko-KR" sz="1100" b="1" dirty="0" smtClean="0">
                <a:solidFill>
                  <a:srgbClr val="0070C0"/>
                </a:solidFill>
              </a:rPr>
              <a:t>    (</a:t>
            </a:r>
            <a:r>
              <a:rPr lang="ko-KR" altLang="en-US" sz="1100" b="1" dirty="0" smtClean="0">
                <a:solidFill>
                  <a:srgbClr val="0070C0"/>
                </a:solidFill>
              </a:rPr>
              <a:t>사용자 개입 불필요 </a:t>
            </a:r>
            <a:r>
              <a:rPr lang="en-US" altLang="ko-KR" sz="1100" b="1" dirty="0" smtClean="0">
                <a:solidFill>
                  <a:srgbClr val="0070C0"/>
                </a:solidFill>
              </a:rPr>
              <a:t>/ </a:t>
            </a:r>
            <a:r>
              <a:rPr lang="ko-KR" altLang="en-US" sz="1100" b="1" dirty="0" smtClean="0">
                <a:solidFill>
                  <a:srgbClr val="0070C0"/>
                </a:solidFill>
              </a:rPr>
              <a:t>인지 불가</a:t>
            </a:r>
            <a:r>
              <a:rPr lang="en-US" altLang="ko-KR" sz="1100" b="1" dirty="0" smtClean="0">
                <a:solidFill>
                  <a:srgbClr val="0070C0"/>
                </a:solidFill>
              </a:rPr>
              <a:t>)</a:t>
            </a:r>
            <a:endParaRPr lang="ko-KR" altLang="en-US" sz="1100" b="1" dirty="0">
              <a:solidFill>
                <a:srgbClr val="0070C0"/>
              </a:solidFill>
            </a:endParaRPr>
          </a:p>
        </p:txBody>
      </p:sp>
      <p:cxnSp>
        <p:nvCxnSpPr>
          <p:cNvPr id="19" name="직선 화살표 연결선 18"/>
          <p:cNvCxnSpPr/>
          <p:nvPr/>
        </p:nvCxnSpPr>
        <p:spPr>
          <a:xfrm>
            <a:off x="2604563" y="5122043"/>
            <a:ext cx="2227987" cy="0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2748581" y="5130709"/>
            <a:ext cx="1794081" cy="4985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100" b="1" dirty="0" smtClean="0">
                <a:solidFill>
                  <a:srgbClr val="FF0000"/>
                </a:solidFill>
              </a:rPr>
              <a:t>⑤ 권한상승 취약점 이용 </a:t>
            </a:r>
            <a:endParaRPr lang="en-US" altLang="ko-KR" sz="1100" b="1" dirty="0" smtClean="0">
              <a:solidFill>
                <a:srgbClr val="FF0000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1100" b="1" dirty="0" smtClean="0">
                <a:solidFill>
                  <a:srgbClr val="FF0000"/>
                </a:solidFill>
              </a:rPr>
              <a:t>      </a:t>
            </a:r>
            <a:r>
              <a:rPr lang="ko-KR" altLang="en-US" sz="1100" b="1" dirty="0" smtClean="0">
                <a:solidFill>
                  <a:srgbClr val="FF0000"/>
                </a:solidFill>
              </a:rPr>
              <a:t>시스템 장악 가능</a:t>
            </a:r>
            <a:endParaRPr lang="ko-KR" altLang="en-US" sz="1100" b="1" dirty="0">
              <a:solidFill>
                <a:srgbClr val="FF0000"/>
              </a:solidFill>
            </a:endParaRPr>
          </a:p>
        </p:txBody>
      </p:sp>
      <p:sp>
        <p:nvSpPr>
          <p:cNvPr id="21" name="막힌 원호 20"/>
          <p:cNvSpPr/>
          <p:nvPr/>
        </p:nvSpPr>
        <p:spPr>
          <a:xfrm rot="19552217">
            <a:off x="6275526" y="3446603"/>
            <a:ext cx="307345" cy="307345"/>
          </a:xfrm>
          <a:prstGeom prst="blockArc">
            <a:avLst>
              <a:gd name="adj1" fmla="val 11203302"/>
              <a:gd name="adj2" fmla="val 8772143"/>
              <a:gd name="adj3" fmla="val 7397"/>
            </a:avLst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22" name="Picture 5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952" y="1661164"/>
            <a:ext cx="232798" cy="2327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1015380" y="5065474"/>
            <a:ext cx="80663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 smtClean="0"/>
              <a:t>[ </a:t>
            </a:r>
            <a:r>
              <a:rPr lang="ko-KR" altLang="en-US" sz="1100" b="1" dirty="0" smtClean="0"/>
              <a:t>공격자 </a:t>
            </a:r>
            <a:r>
              <a:rPr lang="en-US" altLang="ko-KR" sz="1100" b="1" dirty="0" smtClean="0"/>
              <a:t>]</a:t>
            </a:r>
            <a:endParaRPr lang="ko-KR" altLang="en-US" sz="1100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5403938" y="5525340"/>
            <a:ext cx="66556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 smtClean="0"/>
              <a:t>[ </a:t>
            </a:r>
            <a:r>
              <a:rPr lang="ko-KR" altLang="en-US" sz="1100" b="1" dirty="0" err="1" smtClean="0"/>
              <a:t>타겟</a:t>
            </a:r>
            <a:r>
              <a:rPr lang="ko-KR" altLang="en-US" sz="1100" b="1" dirty="0" smtClean="0"/>
              <a:t> </a:t>
            </a:r>
            <a:r>
              <a:rPr lang="en-US" altLang="ko-KR" sz="1100" b="1" dirty="0" smtClean="0"/>
              <a:t>]</a:t>
            </a:r>
            <a:endParaRPr lang="ko-KR" altLang="en-US" sz="1100" b="1" dirty="0"/>
          </a:p>
        </p:txBody>
      </p:sp>
      <p:cxnSp>
        <p:nvCxnSpPr>
          <p:cNvPr id="25" name="직선 화살표 연결선 24"/>
          <p:cNvCxnSpPr/>
          <p:nvPr/>
        </p:nvCxnSpPr>
        <p:spPr>
          <a:xfrm>
            <a:off x="2604563" y="4526016"/>
            <a:ext cx="2227987" cy="0"/>
          </a:xfrm>
          <a:prstGeom prst="straightConnector1">
            <a:avLst/>
          </a:prstGeom>
          <a:ln>
            <a:solidFill>
              <a:srgbClr val="0070C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2748581" y="4534682"/>
            <a:ext cx="1917513" cy="4985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100" b="1" dirty="0" smtClean="0">
                <a:solidFill>
                  <a:srgbClr val="0070C0"/>
                </a:solidFill>
              </a:rPr>
              <a:t>④ </a:t>
            </a:r>
            <a:r>
              <a:rPr lang="en-US" altLang="ko-KR" sz="1100" b="1" dirty="0" smtClean="0">
                <a:solidFill>
                  <a:srgbClr val="0070C0"/>
                </a:solidFill>
              </a:rPr>
              <a:t>SD Card </a:t>
            </a:r>
            <a:r>
              <a:rPr lang="ko-KR" altLang="en-US" sz="1100" b="1" dirty="0" smtClean="0">
                <a:solidFill>
                  <a:srgbClr val="0070C0"/>
                </a:solidFill>
              </a:rPr>
              <a:t>영역 열람 가능</a:t>
            </a:r>
            <a:r>
              <a:rPr lang="en-US" altLang="ko-KR" sz="1100" b="1" dirty="0" smtClean="0">
                <a:solidFill>
                  <a:srgbClr val="0070C0"/>
                </a:solidFill>
              </a:rPr>
              <a:t/>
            </a:r>
            <a:br>
              <a:rPr lang="en-US" altLang="ko-KR" sz="1100" b="1" dirty="0" smtClean="0">
                <a:solidFill>
                  <a:srgbClr val="0070C0"/>
                </a:solidFill>
              </a:rPr>
            </a:br>
            <a:r>
              <a:rPr lang="en-US" altLang="ko-KR" sz="1100" b="1" dirty="0" smtClean="0">
                <a:solidFill>
                  <a:srgbClr val="0070C0"/>
                </a:solidFill>
              </a:rPr>
              <a:t>    </a:t>
            </a:r>
            <a:r>
              <a:rPr lang="en-US" altLang="ko-KR" sz="900" b="1" dirty="0" smtClean="0">
                <a:solidFill>
                  <a:srgbClr val="0070C0"/>
                </a:solidFill>
              </a:rPr>
              <a:t>(</a:t>
            </a:r>
            <a:r>
              <a:rPr lang="ko-KR" altLang="en-US" sz="900" b="1" dirty="0" smtClean="0">
                <a:solidFill>
                  <a:srgbClr val="0070C0"/>
                </a:solidFill>
              </a:rPr>
              <a:t>공인인증서</a:t>
            </a:r>
            <a:r>
              <a:rPr lang="en-US" altLang="ko-KR" sz="900" b="1" dirty="0" smtClean="0">
                <a:solidFill>
                  <a:srgbClr val="0070C0"/>
                </a:solidFill>
              </a:rPr>
              <a:t>, </a:t>
            </a:r>
            <a:r>
              <a:rPr lang="ko-KR" altLang="en-US" sz="900" b="1" dirty="0" smtClean="0">
                <a:solidFill>
                  <a:srgbClr val="0070C0"/>
                </a:solidFill>
              </a:rPr>
              <a:t>사진</a:t>
            </a:r>
            <a:r>
              <a:rPr lang="en-US" altLang="ko-KR" sz="900" b="1" dirty="0" smtClean="0">
                <a:solidFill>
                  <a:srgbClr val="0070C0"/>
                </a:solidFill>
              </a:rPr>
              <a:t>, </a:t>
            </a:r>
            <a:r>
              <a:rPr lang="ko-KR" altLang="en-US" sz="900" b="1" dirty="0" smtClean="0">
                <a:solidFill>
                  <a:srgbClr val="0070C0"/>
                </a:solidFill>
              </a:rPr>
              <a:t>영상 등</a:t>
            </a:r>
            <a:r>
              <a:rPr lang="en-US" altLang="ko-KR" sz="900" b="1" dirty="0" smtClean="0">
                <a:solidFill>
                  <a:srgbClr val="0070C0"/>
                </a:solidFill>
              </a:rPr>
              <a:t>)</a:t>
            </a:r>
            <a:endParaRPr lang="ko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F50C08-B111-48CA-9451-ED0C857036E4}" type="slidenum">
              <a:rPr lang="ko-KR" altLang="en-US" smtClean="0"/>
              <a:pPr/>
              <a:t>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67368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>
          <a:xfrm>
            <a:off x="628650" y="1905496"/>
            <a:ext cx="7886700" cy="2387600"/>
          </a:xfrm>
        </p:spPr>
        <p:txBody>
          <a:bodyPr/>
          <a:lstStyle/>
          <a:p>
            <a:pPr defTabSz="914354" fontAlgn="auto">
              <a:spcAft>
                <a:spcPts val="0"/>
              </a:spcAft>
              <a:defRPr/>
            </a:pPr>
            <a:r>
              <a:rPr lang="en-US" altLang="ko-KR" b="1" dirty="0" smtClean="0"/>
              <a:t>2. </a:t>
            </a:r>
            <a:r>
              <a:rPr lang="ko-KR" altLang="en-US" b="1" dirty="0" err="1" smtClean="0"/>
              <a:t>안드로이드</a:t>
            </a:r>
            <a:r>
              <a:rPr lang="ko-KR" altLang="en-US" b="1" dirty="0" smtClean="0"/>
              <a:t> 보안</a:t>
            </a:r>
            <a:endParaRPr altLang="en-US" b="1" dirty="0"/>
          </a:p>
        </p:txBody>
      </p:sp>
      <p:sp>
        <p:nvSpPr>
          <p:cNvPr id="5" name="부제목 4"/>
          <p:cNvSpPr>
            <a:spLocks noGrp="1"/>
          </p:cNvSpPr>
          <p:nvPr>
            <p:ph type="subTitle" idx="1"/>
          </p:nvPr>
        </p:nvSpPr>
        <p:spPr>
          <a:xfrm>
            <a:off x="628650" y="4365625"/>
            <a:ext cx="7886700" cy="2144713"/>
          </a:xfrm>
          <a:solidFill>
            <a:schemeClr val="bg1"/>
          </a:solidFill>
        </p:spPr>
        <p:txBody>
          <a:bodyPr/>
          <a:lstStyle/>
          <a:p>
            <a:pPr defTabSz="914354" fontAlgn="auto">
              <a:lnSpc>
                <a:spcPct val="100000"/>
              </a:lnSpc>
              <a:spcAft>
                <a:spcPts val="0"/>
              </a:spcAft>
              <a:defRPr/>
            </a:pPr>
            <a:endParaRPr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96639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제목 40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내용 개체 틀 2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u"/>
            </a:pPr>
            <a:r>
              <a:rPr lang="ko-KR" altLang="en-US" sz="2000" b="1" dirty="0" err="1">
                <a:solidFill>
                  <a:schemeClr val="accent3"/>
                </a:solidFill>
                <a:latin typeface="+mj-ea"/>
                <a:ea typeface="나눔고딕" panose="020D0604000000000000"/>
              </a:rPr>
              <a:t>컨텐트프로바이더</a:t>
            </a:r>
            <a:r>
              <a:rPr lang="ko-KR" altLang="en-US" sz="2000" b="1" dirty="0">
                <a:solidFill>
                  <a:schemeClr val="accent3"/>
                </a:solidFill>
                <a:latin typeface="+mj-ea"/>
                <a:ea typeface="나눔고딕" panose="020D0604000000000000"/>
              </a:rPr>
              <a:t> </a:t>
            </a:r>
            <a:r>
              <a:rPr lang="en-US" altLang="ko-KR" sz="2000" b="1" dirty="0">
                <a:solidFill>
                  <a:schemeClr val="accent3"/>
                </a:solidFill>
                <a:latin typeface="+mj-ea"/>
                <a:ea typeface="나눔고딕" panose="020D0604000000000000"/>
              </a:rPr>
              <a:t>– Content Provider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642938" y="1949351"/>
            <a:ext cx="1643062" cy="3786187"/>
          </a:xfrm>
          <a:prstGeom prst="rect">
            <a:avLst/>
          </a:prstGeom>
          <a:solidFill>
            <a:sysClr val="window" lastClr="FFFFFF"/>
          </a:solidFill>
          <a:ln w="15875" cap="flat" cmpd="sng" algn="ctr">
            <a:solidFill>
              <a:schemeClr val="bg1">
                <a:lumMod val="75000"/>
              </a:schemeClr>
            </a:solidFill>
            <a:prstDash val="solid"/>
          </a:ln>
          <a:effectLst/>
        </p:spPr>
        <p:txBody>
          <a:bodyPr anchor="ctr"/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ko-KR" altLang="en-US" sz="1300" b="1" dirty="0" smtClean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928688" y="2271613"/>
            <a:ext cx="1071562" cy="428625"/>
          </a:xfrm>
          <a:prstGeom prst="round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ctr"/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1200" b="1" dirty="0" smtClean="0">
                <a:solidFill>
                  <a:schemeClr val="tx2"/>
                </a:solidFill>
                <a:latin typeface="+mn-ea"/>
              </a:rPr>
              <a:t>SMS</a:t>
            </a:r>
            <a:endParaRPr lang="ko-KR" altLang="en-US" sz="1200" b="1" dirty="0" smtClean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928688" y="3986113"/>
            <a:ext cx="1071562" cy="428625"/>
          </a:xfrm>
          <a:prstGeom prst="round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ctr"/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ko-KR" altLang="en-US" sz="1200" b="1" dirty="0" smtClean="0">
                <a:solidFill>
                  <a:schemeClr val="tx2"/>
                </a:solidFill>
                <a:latin typeface="+mn-ea"/>
              </a:rPr>
              <a:t>일 정</a:t>
            </a:r>
          </a:p>
        </p:txBody>
      </p:sp>
      <p:sp>
        <p:nvSpPr>
          <p:cNvPr id="9" name="모서리가 둥근 직사각형 8"/>
          <p:cNvSpPr/>
          <p:nvPr/>
        </p:nvSpPr>
        <p:spPr>
          <a:xfrm>
            <a:off x="928688" y="3414613"/>
            <a:ext cx="1071562" cy="428625"/>
          </a:xfrm>
          <a:prstGeom prst="round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ctr"/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ko-KR" altLang="en-US" sz="1200" b="1" dirty="0" smtClean="0">
                <a:solidFill>
                  <a:schemeClr val="tx2"/>
                </a:solidFill>
                <a:latin typeface="+mn-ea"/>
              </a:rPr>
              <a:t>주소록</a:t>
            </a:r>
          </a:p>
        </p:txBody>
      </p:sp>
      <p:sp>
        <p:nvSpPr>
          <p:cNvPr id="10" name="모서리가 둥근 직사각형 9"/>
          <p:cNvSpPr/>
          <p:nvPr/>
        </p:nvSpPr>
        <p:spPr>
          <a:xfrm>
            <a:off x="928688" y="2843113"/>
            <a:ext cx="1071562" cy="428625"/>
          </a:xfrm>
          <a:prstGeom prst="round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ctr"/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ko-KR" altLang="en-US" sz="1200" b="1" dirty="0" smtClean="0">
                <a:solidFill>
                  <a:schemeClr val="tx2"/>
                </a:solidFill>
                <a:latin typeface="+mn-ea"/>
              </a:rPr>
              <a:t>통화 목록</a:t>
            </a:r>
          </a:p>
        </p:txBody>
      </p:sp>
      <p:sp>
        <p:nvSpPr>
          <p:cNvPr id="11" name="TextBox 9"/>
          <p:cNvSpPr txBox="1">
            <a:spLocks noChangeArrowheads="1"/>
          </p:cNvSpPr>
          <p:nvPr/>
        </p:nvSpPr>
        <p:spPr bwMode="auto">
          <a:xfrm>
            <a:off x="1349375" y="4402038"/>
            <a:ext cx="228600" cy="938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9pPr>
          </a:lstStyle>
          <a:p>
            <a:r>
              <a:rPr lang="en-US" altLang="ko-KR" sz="1100" b="1">
                <a:solidFill>
                  <a:schemeClr val="tx2"/>
                </a:solidFill>
                <a:latin typeface="+mn-ea"/>
                <a:ea typeface="+mn-ea"/>
              </a:rPr>
              <a:t>.</a:t>
            </a:r>
          </a:p>
          <a:p>
            <a:r>
              <a:rPr lang="en-US" altLang="ko-KR" sz="1100" b="1">
                <a:solidFill>
                  <a:schemeClr val="tx2"/>
                </a:solidFill>
                <a:latin typeface="+mn-ea"/>
                <a:ea typeface="+mn-ea"/>
              </a:rPr>
              <a:t>.</a:t>
            </a:r>
          </a:p>
          <a:p>
            <a:r>
              <a:rPr lang="en-US" altLang="ko-KR" sz="1100" b="1">
                <a:solidFill>
                  <a:schemeClr val="tx2"/>
                </a:solidFill>
                <a:latin typeface="+mn-ea"/>
                <a:ea typeface="+mn-ea"/>
              </a:rPr>
              <a:t>.</a:t>
            </a:r>
          </a:p>
          <a:p>
            <a:r>
              <a:rPr lang="en-US" altLang="ko-KR" sz="1100" b="1">
                <a:solidFill>
                  <a:schemeClr val="tx2"/>
                </a:solidFill>
                <a:latin typeface="+mn-ea"/>
                <a:ea typeface="+mn-ea"/>
              </a:rPr>
              <a:t>.</a:t>
            </a:r>
          </a:p>
          <a:p>
            <a:r>
              <a:rPr lang="en-US" altLang="ko-KR" sz="1100" b="1">
                <a:solidFill>
                  <a:schemeClr val="tx2"/>
                </a:solidFill>
                <a:latin typeface="+mn-ea"/>
                <a:ea typeface="+mn-ea"/>
              </a:rPr>
              <a:t>.</a:t>
            </a:r>
          </a:p>
        </p:txBody>
      </p:sp>
      <p:sp>
        <p:nvSpPr>
          <p:cNvPr id="12" name="TextBox 11"/>
          <p:cNvSpPr txBox="1">
            <a:spLocks noChangeArrowheads="1"/>
          </p:cNvSpPr>
          <p:nvPr/>
        </p:nvSpPr>
        <p:spPr bwMode="auto">
          <a:xfrm>
            <a:off x="1065213" y="1703288"/>
            <a:ext cx="864339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9pPr>
          </a:lstStyle>
          <a:p>
            <a:r>
              <a:rPr lang="en-US" altLang="ko-KR" sz="1100" b="1">
                <a:solidFill>
                  <a:schemeClr val="tx2"/>
                </a:solidFill>
                <a:latin typeface="+mn-ea"/>
                <a:ea typeface="+mn-ea"/>
              </a:rPr>
              <a:t>Native DB</a:t>
            </a:r>
          </a:p>
        </p:txBody>
      </p:sp>
      <p:sp>
        <p:nvSpPr>
          <p:cNvPr id="13" name="모서리가 둥근 직사각형 12"/>
          <p:cNvSpPr/>
          <p:nvPr/>
        </p:nvSpPr>
        <p:spPr>
          <a:xfrm>
            <a:off x="4071938" y="2878038"/>
            <a:ext cx="1357312" cy="1143000"/>
          </a:xfrm>
          <a:prstGeom prst="roundRect">
            <a:avLst/>
          </a:prstGeom>
          <a:gradFill rotWithShape="1">
            <a:gsLst>
              <a:gs pos="0">
                <a:srgbClr val="9BBB59">
                  <a:tint val="50000"/>
                  <a:satMod val="300000"/>
                </a:srgbClr>
              </a:gs>
              <a:gs pos="35000">
                <a:srgbClr val="9BBB59">
                  <a:tint val="37000"/>
                  <a:satMod val="300000"/>
                </a:srgbClr>
              </a:gs>
              <a:gs pos="100000">
                <a:srgbClr val="9BBB59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ko-KR" altLang="en-US" sz="1300" b="1" dirty="0" smtClean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14" name="원통 13"/>
          <p:cNvSpPr/>
          <p:nvPr/>
        </p:nvSpPr>
        <p:spPr>
          <a:xfrm>
            <a:off x="4357688" y="3520976"/>
            <a:ext cx="785812" cy="393700"/>
          </a:xfrm>
          <a:prstGeom prst="can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1050" b="1" dirty="0" smtClean="0">
                <a:solidFill>
                  <a:schemeClr val="tx2"/>
                </a:solidFill>
                <a:latin typeface="+mn-ea"/>
              </a:rPr>
              <a:t>DB</a:t>
            </a:r>
            <a:endParaRPr lang="ko-KR" altLang="en-US" b="1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6858000" y="1377851"/>
            <a:ext cx="1357313" cy="1143000"/>
          </a:xfrm>
          <a:prstGeom prst="roundRect">
            <a:avLst/>
          </a:prstGeom>
          <a:gradFill rotWithShape="1">
            <a:gsLst>
              <a:gs pos="0">
                <a:srgbClr val="9BBB59">
                  <a:tint val="50000"/>
                  <a:satMod val="300000"/>
                </a:srgbClr>
              </a:gs>
              <a:gs pos="35000">
                <a:srgbClr val="9BBB59">
                  <a:tint val="37000"/>
                  <a:satMod val="300000"/>
                </a:srgbClr>
              </a:gs>
              <a:gs pos="100000">
                <a:srgbClr val="9BBB59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ko-KR" altLang="en-US" sz="1300" b="1" dirty="0" smtClean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16" name="원통 15"/>
          <p:cNvSpPr/>
          <p:nvPr/>
        </p:nvSpPr>
        <p:spPr>
          <a:xfrm>
            <a:off x="7143750" y="2055713"/>
            <a:ext cx="785813" cy="393700"/>
          </a:xfrm>
          <a:prstGeom prst="can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1050" b="1" dirty="0" smtClean="0">
                <a:solidFill>
                  <a:schemeClr val="tx2"/>
                </a:solidFill>
                <a:latin typeface="+mn-ea"/>
              </a:rPr>
              <a:t>DB</a:t>
            </a:r>
            <a:endParaRPr lang="ko-KR" altLang="en-US" b="1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6858000" y="4521101"/>
            <a:ext cx="1357313" cy="1143000"/>
          </a:xfrm>
          <a:prstGeom prst="roundRect">
            <a:avLst/>
          </a:prstGeom>
          <a:gradFill rotWithShape="1">
            <a:gsLst>
              <a:gs pos="0">
                <a:srgbClr val="9BBB59">
                  <a:tint val="50000"/>
                  <a:satMod val="300000"/>
                </a:srgbClr>
              </a:gs>
              <a:gs pos="35000">
                <a:srgbClr val="9BBB59">
                  <a:tint val="37000"/>
                  <a:satMod val="300000"/>
                </a:srgbClr>
              </a:gs>
              <a:gs pos="100000">
                <a:srgbClr val="9BBB59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ko-KR" altLang="en-US" sz="1300" b="1" dirty="0" smtClean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18" name="원통 17"/>
          <p:cNvSpPr/>
          <p:nvPr/>
        </p:nvSpPr>
        <p:spPr>
          <a:xfrm>
            <a:off x="7143750" y="5164038"/>
            <a:ext cx="785813" cy="393700"/>
          </a:xfrm>
          <a:prstGeom prst="can">
            <a:avLst/>
          </a:prstGeom>
          <a:gradFill rotWithShape="1">
            <a:gsLst>
              <a:gs pos="0">
                <a:srgbClr val="F79646">
                  <a:tint val="50000"/>
                  <a:satMod val="300000"/>
                </a:srgbClr>
              </a:gs>
              <a:gs pos="35000">
                <a:srgbClr val="F79646">
                  <a:tint val="37000"/>
                  <a:satMod val="300000"/>
                </a:srgbClr>
              </a:gs>
              <a:gs pos="100000">
                <a:srgbClr val="F7964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F7964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1050" b="1" dirty="0" smtClean="0">
                <a:solidFill>
                  <a:schemeClr val="tx2"/>
                </a:solidFill>
                <a:latin typeface="+mn-ea"/>
              </a:rPr>
              <a:t>DB</a:t>
            </a:r>
            <a:endParaRPr lang="ko-KR" altLang="en-US" b="1" dirty="0">
              <a:solidFill>
                <a:schemeClr val="tx2"/>
              </a:solidFill>
              <a:latin typeface="+mn-ea"/>
            </a:endParaRPr>
          </a:p>
        </p:txBody>
      </p:sp>
      <p:cxnSp>
        <p:nvCxnSpPr>
          <p:cNvPr id="19" name="Shape 24"/>
          <p:cNvCxnSpPr>
            <a:stCxn id="13" idx="2"/>
            <a:endCxn id="18" idx="2"/>
          </p:cNvCxnSpPr>
          <p:nvPr/>
        </p:nvCxnSpPr>
        <p:spPr>
          <a:xfrm rot="16200000" flipH="1">
            <a:off x="5277644" y="3494782"/>
            <a:ext cx="1339850" cy="2392362"/>
          </a:xfrm>
          <a:prstGeom prst="curvedConnector2">
            <a:avLst/>
          </a:prstGeom>
          <a:noFill/>
          <a:ln w="25400" cap="flat" cmpd="sng" algn="ctr">
            <a:solidFill>
              <a:srgbClr val="FF0000"/>
            </a:solidFill>
            <a:prstDash val="solid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20" name="Shape 26"/>
          <p:cNvCxnSpPr>
            <a:stCxn id="13" idx="0"/>
            <a:endCxn id="16" idx="2"/>
          </p:cNvCxnSpPr>
          <p:nvPr/>
        </p:nvCxnSpPr>
        <p:spPr>
          <a:xfrm rot="5400000" flipH="1" flipV="1">
            <a:off x="5634831" y="1369120"/>
            <a:ext cx="625475" cy="2392362"/>
          </a:xfrm>
          <a:prstGeom prst="curvedConnector2">
            <a:avLst/>
          </a:prstGeom>
          <a:noFill/>
          <a:ln w="25400" cap="flat" cmpd="sng" algn="ctr">
            <a:solidFill>
              <a:srgbClr val="F79646"/>
            </a:solidFill>
            <a:prstDash val="solid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21" name="TextBox 31"/>
          <p:cNvSpPr txBox="1">
            <a:spLocks noChangeArrowheads="1"/>
          </p:cNvSpPr>
          <p:nvPr/>
        </p:nvSpPr>
        <p:spPr bwMode="auto">
          <a:xfrm>
            <a:off x="4491038" y="2973288"/>
            <a:ext cx="509587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9pPr>
          </a:lstStyle>
          <a:p>
            <a:r>
              <a:rPr lang="en-US" altLang="ko-KR" sz="1100" b="1">
                <a:solidFill>
                  <a:schemeClr val="tx2"/>
                </a:solidFill>
                <a:latin typeface="+mn-ea"/>
                <a:ea typeface="+mn-ea"/>
              </a:rPr>
              <a:t>App </a:t>
            </a:r>
          </a:p>
        </p:txBody>
      </p:sp>
      <p:sp>
        <p:nvSpPr>
          <p:cNvPr id="22" name="TextBox 32"/>
          <p:cNvSpPr txBox="1">
            <a:spLocks noChangeArrowheads="1"/>
          </p:cNvSpPr>
          <p:nvPr/>
        </p:nvSpPr>
        <p:spPr bwMode="auto">
          <a:xfrm>
            <a:off x="7120408" y="1520726"/>
            <a:ext cx="85472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9pPr>
          </a:lstStyle>
          <a:p>
            <a:pPr algn="ctr"/>
            <a:r>
              <a:rPr lang="en-US" altLang="ko-KR" sz="1100" b="1">
                <a:solidFill>
                  <a:schemeClr val="tx2"/>
                </a:solidFill>
                <a:latin typeface="+mn-ea"/>
                <a:ea typeface="+mn-ea"/>
              </a:rPr>
              <a:t>App</a:t>
            </a:r>
          </a:p>
          <a:p>
            <a:pPr algn="ctr"/>
            <a:r>
              <a:rPr lang="en-US" altLang="ko-KR" sz="1100" b="1">
                <a:solidFill>
                  <a:schemeClr val="tx2"/>
                </a:solidFill>
                <a:latin typeface="+mn-ea"/>
                <a:ea typeface="+mn-ea"/>
              </a:rPr>
              <a:t>(C/P </a:t>
            </a:r>
            <a:r>
              <a:rPr lang="ko-KR" altLang="en-US" sz="1100" b="1">
                <a:solidFill>
                  <a:schemeClr val="tx2"/>
                </a:solidFill>
                <a:latin typeface="+mn-ea"/>
                <a:ea typeface="+mn-ea"/>
              </a:rPr>
              <a:t>등록</a:t>
            </a:r>
            <a:r>
              <a:rPr lang="en-US" altLang="ko-KR" sz="1100" b="1">
                <a:solidFill>
                  <a:schemeClr val="tx2"/>
                </a:solidFill>
                <a:latin typeface="+mn-ea"/>
                <a:ea typeface="+mn-ea"/>
              </a:rPr>
              <a:t>)</a:t>
            </a:r>
          </a:p>
        </p:txBody>
      </p:sp>
      <p:sp>
        <p:nvSpPr>
          <p:cNvPr id="23" name="TextBox 33"/>
          <p:cNvSpPr txBox="1">
            <a:spLocks noChangeArrowheads="1"/>
          </p:cNvSpPr>
          <p:nvPr/>
        </p:nvSpPr>
        <p:spPr bwMode="auto">
          <a:xfrm>
            <a:off x="7053051" y="4592538"/>
            <a:ext cx="995786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9pPr>
          </a:lstStyle>
          <a:p>
            <a:pPr algn="ctr"/>
            <a:r>
              <a:rPr lang="en-US" altLang="ko-KR" sz="1100" b="1">
                <a:solidFill>
                  <a:schemeClr val="tx2"/>
                </a:solidFill>
                <a:latin typeface="+mn-ea"/>
                <a:ea typeface="+mn-ea"/>
              </a:rPr>
              <a:t>App</a:t>
            </a:r>
          </a:p>
          <a:p>
            <a:pPr algn="ctr"/>
            <a:r>
              <a:rPr lang="en-US" altLang="ko-KR" sz="1100" b="1">
                <a:solidFill>
                  <a:schemeClr val="tx2"/>
                </a:solidFill>
                <a:latin typeface="+mn-ea"/>
                <a:ea typeface="+mn-ea"/>
              </a:rPr>
              <a:t>(C/P </a:t>
            </a:r>
            <a:r>
              <a:rPr lang="ko-KR" altLang="en-US" sz="1100" b="1">
                <a:solidFill>
                  <a:schemeClr val="tx2"/>
                </a:solidFill>
                <a:latin typeface="+mn-ea"/>
                <a:ea typeface="+mn-ea"/>
              </a:rPr>
              <a:t>미등록</a:t>
            </a:r>
            <a:r>
              <a:rPr lang="en-US" altLang="ko-KR" sz="1100" b="1">
                <a:solidFill>
                  <a:schemeClr val="tx2"/>
                </a:solidFill>
                <a:latin typeface="+mn-ea"/>
                <a:ea typeface="+mn-ea"/>
              </a:rPr>
              <a:t>)</a:t>
            </a:r>
          </a:p>
        </p:txBody>
      </p:sp>
      <p:sp>
        <p:nvSpPr>
          <p:cNvPr id="24" name="TextBox 37"/>
          <p:cNvSpPr txBox="1">
            <a:spLocks noChangeArrowheads="1"/>
          </p:cNvSpPr>
          <p:nvPr/>
        </p:nvSpPr>
        <p:spPr bwMode="auto">
          <a:xfrm>
            <a:off x="642938" y="5402163"/>
            <a:ext cx="1701107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9pPr>
          </a:lstStyle>
          <a:p>
            <a:r>
              <a:rPr lang="en-US" altLang="ko-KR" sz="1100" b="1">
                <a:solidFill>
                  <a:schemeClr val="tx2"/>
                </a:solidFill>
                <a:latin typeface="+mn-ea"/>
                <a:ea typeface="+mn-ea"/>
              </a:rPr>
              <a:t>C/P</a:t>
            </a:r>
            <a:r>
              <a:rPr lang="ko-KR" altLang="en-US" sz="1100" b="1">
                <a:solidFill>
                  <a:schemeClr val="tx2"/>
                </a:solidFill>
                <a:latin typeface="+mn-ea"/>
                <a:ea typeface="+mn-ea"/>
              </a:rPr>
              <a:t>에 미리 등록된 목록</a:t>
            </a:r>
            <a:endParaRPr lang="en-US" altLang="ko-KR" sz="1100" b="1">
              <a:solidFill>
                <a:schemeClr val="tx2"/>
              </a:solidFill>
              <a:latin typeface="+mn-ea"/>
              <a:ea typeface="+mn-ea"/>
            </a:endParaRPr>
          </a:p>
        </p:txBody>
      </p:sp>
      <p:sp>
        <p:nvSpPr>
          <p:cNvPr id="25" name="TextBox 38"/>
          <p:cNvSpPr txBox="1">
            <a:spLocks noChangeArrowheads="1"/>
          </p:cNvSpPr>
          <p:nvPr/>
        </p:nvSpPr>
        <p:spPr bwMode="auto">
          <a:xfrm>
            <a:off x="2477870" y="2973288"/>
            <a:ext cx="1489511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9pPr>
          </a:lstStyle>
          <a:p>
            <a:pPr algn="ctr"/>
            <a:r>
              <a:rPr lang="en-US" altLang="ko-KR" sz="1100" b="1">
                <a:solidFill>
                  <a:schemeClr val="tx2"/>
                </a:solidFill>
                <a:latin typeface="+mn-ea"/>
                <a:ea typeface="+mn-ea"/>
              </a:rPr>
              <a:t>Permission</a:t>
            </a:r>
            <a:r>
              <a:rPr lang="ko-KR" altLang="en-US" sz="1100" b="1">
                <a:solidFill>
                  <a:schemeClr val="tx2"/>
                </a:solidFill>
                <a:latin typeface="+mn-ea"/>
                <a:ea typeface="+mn-ea"/>
              </a:rPr>
              <a:t> 명시 후 </a:t>
            </a:r>
            <a:endParaRPr lang="en-US" altLang="ko-KR" sz="1100" b="1">
              <a:solidFill>
                <a:schemeClr val="tx2"/>
              </a:solidFill>
              <a:latin typeface="+mn-ea"/>
              <a:ea typeface="+mn-ea"/>
            </a:endParaRPr>
          </a:p>
          <a:p>
            <a:pPr algn="ctr"/>
            <a:r>
              <a:rPr lang="ko-KR" altLang="en-US" sz="1100" b="1">
                <a:solidFill>
                  <a:schemeClr val="tx2"/>
                </a:solidFill>
                <a:latin typeface="+mn-ea"/>
                <a:ea typeface="+mn-ea"/>
              </a:rPr>
              <a:t>자유로운 접근 가능</a:t>
            </a:r>
            <a:endParaRPr lang="en-US" altLang="ko-KR" sz="1100" b="1">
              <a:solidFill>
                <a:schemeClr val="tx2"/>
              </a:solidFill>
              <a:latin typeface="+mn-ea"/>
              <a:ea typeface="+mn-ea"/>
            </a:endParaRPr>
          </a:p>
        </p:txBody>
      </p:sp>
      <p:sp>
        <p:nvSpPr>
          <p:cNvPr id="26" name="TextBox 25"/>
          <p:cNvSpPr txBox="1">
            <a:spLocks noChangeArrowheads="1"/>
          </p:cNvSpPr>
          <p:nvPr/>
        </p:nvSpPr>
        <p:spPr bwMode="auto">
          <a:xfrm>
            <a:off x="5456238" y="4616351"/>
            <a:ext cx="1043876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9pPr>
          </a:lstStyle>
          <a:p>
            <a:r>
              <a:rPr lang="en-US" altLang="ko-KR" sz="1100" b="1">
                <a:solidFill>
                  <a:schemeClr val="tx2"/>
                </a:solidFill>
                <a:latin typeface="+mn-ea"/>
                <a:ea typeface="+mn-ea"/>
              </a:rPr>
              <a:t>DB </a:t>
            </a:r>
            <a:r>
              <a:rPr lang="ko-KR" altLang="en-US" sz="1100" b="1">
                <a:solidFill>
                  <a:schemeClr val="tx2"/>
                </a:solidFill>
                <a:latin typeface="+mn-ea"/>
                <a:ea typeface="+mn-ea"/>
              </a:rPr>
              <a:t>접근 불가</a:t>
            </a:r>
            <a:endParaRPr lang="en-US" altLang="ko-KR" sz="1100" b="1">
              <a:solidFill>
                <a:schemeClr val="tx2"/>
              </a:solidFill>
              <a:latin typeface="+mn-ea"/>
              <a:ea typeface="+mn-ea"/>
            </a:endParaRPr>
          </a:p>
        </p:txBody>
      </p:sp>
      <p:sp>
        <p:nvSpPr>
          <p:cNvPr id="27" name="TextBox 26"/>
          <p:cNvSpPr txBox="1">
            <a:spLocks noChangeArrowheads="1"/>
          </p:cNvSpPr>
          <p:nvPr/>
        </p:nvSpPr>
        <p:spPr bwMode="auto">
          <a:xfrm>
            <a:off x="5465763" y="2044601"/>
            <a:ext cx="1043876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9pPr>
          </a:lstStyle>
          <a:p>
            <a:r>
              <a:rPr lang="en-US" altLang="ko-KR" sz="1100" b="1">
                <a:solidFill>
                  <a:schemeClr val="tx2"/>
                </a:solidFill>
                <a:latin typeface="+mn-ea"/>
                <a:ea typeface="+mn-ea"/>
              </a:rPr>
              <a:t>DB </a:t>
            </a:r>
            <a:r>
              <a:rPr lang="ko-KR" altLang="en-US" sz="1100" b="1">
                <a:solidFill>
                  <a:schemeClr val="tx2"/>
                </a:solidFill>
                <a:latin typeface="+mn-ea"/>
                <a:ea typeface="+mn-ea"/>
              </a:rPr>
              <a:t>접근 가능</a:t>
            </a:r>
            <a:endParaRPr lang="en-US" altLang="ko-KR" sz="1100" b="1">
              <a:solidFill>
                <a:schemeClr val="tx2"/>
              </a:solidFill>
              <a:latin typeface="+mn-ea"/>
              <a:ea typeface="+mn-ea"/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6143625" y="3092351"/>
            <a:ext cx="2500313" cy="642937"/>
          </a:xfrm>
          <a:prstGeom prst="roundRect">
            <a:avLst/>
          </a:prstGeom>
          <a:gradFill rotWithShape="1">
            <a:gsLst>
              <a:gs pos="0">
                <a:srgbClr val="F79646">
                  <a:tint val="50000"/>
                  <a:satMod val="300000"/>
                </a:srgbClr>
              </a:gs>
              <a:gs pos="35000">
                <a:srgbClr val="F79646">
                  <a:tint val="37000"/>
                  <a:satMod val="300000"/>
                </a:srgbClr>
              </a:gs>
              <a:gs pos="100000">
                <a:srgbClr val="F7964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F7964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ko-KR" altLang="en-US" sz="1100" b="1" dirty="0" smtClean="0">
                <a:solidFill>
                  <a:schemeClr val="tx2"/>
                </a:solidFill>
                <a:latin typeface="+mn-ea"/>
              </a:rPr>
              <a:t>일반 </a:t>
            </a:r>
            <a:r>
              <a:rPr lang="en-US" altLang="ko-KR" sz="1100" b="1" dirty="0" smtClean="0">
                <a:solidFill>
                  <a:schemeClr val="tx2"/>
                </a:solidFill>
                <a:latin typeface="+mn-ea"/>
              </a:rPr>
              <a:t>App. </a:t>
            </a:r>
            <a:r>
              <a:rPr lang="ko-KR" altLang="en-US" sz="1100" b="1" dirty="0" err="1" smtClean="0">
                <a:solidFill>
                  <a:schemeClr val="tx2"/>
                </a:solidFill>
                <a:latin typeface="+mn-ea"/>
              </a:rPr>
              <a:t>개발시</a:t>
            </a:r>
            <a:r>
              <a:rPr lang="ko-KR" altLang="en-US" sz="1100" b="1" dirty="0" smtClean="0">
                <a:solidFill>
                  <a:schemeClr val="tx2"/>
                </a:solidFill>
                <a:latin typeface="+mn-ea"/>
              </a:rPr>
              <a:t> 데이터 </a:t>
            </a:r>
            <a:endParaRPr lang="en-US" altLang="ko-KR" sz="1100" b="1" dirty="0" smtClean="0">
              <a:solidFill>
                <a:schemeClr val="tx2"/>
              </a:solidFill>
              <a:latin typeface="+mn-ea"/>
            </a:endParaRPr>
          </a:p>
          <a:p>
            <a:pPr algn="ctr">
              <a:defRPr/>
            </a:pPr>
            <a:r>
              <a:rPr lang="ko-KR" altLang="en-US" sz="1100" b="1" dirty="0" smtClean="0">
                <a:solidFill>
                  <a:schemeClr val="tx2"/>
                </a:solidFill>
                <a:latin typeface="+mn-ea"/>
              </a:rPr>
              <a:t>제공 여부를 </a:t>
            </a:r>
            <a:r>
              <a:rPr lang="en-US" altLang="ko-KR" sz="1100" b="1" dirty="0" smtClean="0">
                <a:solidFill>
                  <a:schemeClr val="tx2"/>
                </a:solidFill>
                <a:latin typeface="+mn-ea"/>
              </a:rPr>
              <a:t>C/P</a:t>
            </a:r>
            <a:r>
              <a:rPr lang="ko-KR" altLang="en-US" sz="1100" b="1" dirty="0" smtClean="0">
                <a:solidFill>
                  <a:schemeClr val="tx2"/>
                </a:solidFill>
                <a:latin typeface="+mn-ea"/>
              </a:rPr>
              <a:t>에 등록해야 함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2786063" y="4592538"/>
            <a:ext cx="1285875" cy="1143000"/>
          </a:xfrm>
          <a:prstGeom prst="rect">
            <a:avLst/>
          </a:prstGeom>
          <a:solidFill>
            <a:sysClr val="window" lastClr="FFFFFF"/>
          </a:solidFill>
          <a:ln w="15875" cap="flat" cmpd="sng" algn="ctr">
            <a:solidFill>
              <a:schemeClr val="bg1">
                <a:lumMod val="75000"/>
              </a:schemeClr>
            </a:solidFill>
            <a:prstDash val="solid"/>
          </a:ln>
          <a:effectLst/>
        </p:spPr>
        <p:txBody>
          <a:bodyPr anchor="ctr"/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ko-KR" altLang="en-US" sz="1300" b="1" dirty="0" smtClean="0">
              <a:solidFill>
                <a:schemeClr val="tx2"/>
              </a:solidFill>
              <a:latin typeface="+mn-ea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5563" y="4432201"/>
            <a:ext cx="619125" cy="61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모서리가 둥근 직사각형 30"/>
          <p:cNvSpPr/>
          <p:nvPr/>
        </p:nvSpPr>
        <p:spPr>
          <a:xfrm>
            <a:off x="2857500" y="4938613"/>
            <a:ext cx="1143000" cy="285750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ko-KR" altLang="en-US" sz="1200" b="1" dirty="0" smtClean="0">
                <a:solidFill>
                  <a:schemeClr val="tx2"/>
                </a:solidFill>
                <a:latin typeface="+mn-ea"/>
              </a:rPr>
              <a:t>사 진</a:t>
            </a:r>
          </a:p>
        </p:txBody>
      </p:sp>
      <p:sp>
        <p:nvSpPr>
          <p:cNvPr id="32" name="모서리가 둥근 직사각형 31"/>
          <p:cNvSpPr/>
          <p:nvPr/>
        </p:nvSpPr>
        <p:spPr>
          <a:xfrm>
            <a:off x="2857500" y="5318026"/>
            <a:ext cx="1143000" cy="285750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ko-KR" altLang="en-US" sz="1200" b="1" dirty="0" smtClean="0">
                <a:solidFill>
                  <a:schemeClr val="tx2"/>
                </a:solidFill>
                <a:latin typeface="+mn-ea"/>
              </a:rPr>
              <a:t>데이터</a:t>
            </a:r>
          </a:p>
        </p:txBody>
      </p:sp>
      <p:cxnSp>
        <p:nvCxnSpPr>
          <p:cNvPr id="33" name="구부러진 연결선 32"/>
          <p:cNvCxnSpPr>
            <a:stCxn id="13" idx="1"/>
            <a:endCxn id="31" idx="0"/>
          </p:cNvCxnSpPr>
          <p:nvPr/>
        </p:nvCxnSpPr>
        <p:spPr>
          <a:xfrm rot="10800000" flipV="1">
            <a:off x="3429000" y="3449538"/>
            <a:ext cx="642938" cy="1489075"/>
          </a:xfrm>
          <a:prstGeom prst="curvedConnector2">
            <a:avLst/>
          </a:prstGeom>
          <a:noFill/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  <a:headEnd type="arrow"/>
            <a:tailEnd type="non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34" name="TextBox 40"/>
          <p:cNvSpPr txBox="1">
            <a:spLocks noChangeArrowheads="1"/>
          </p:cNvSpPr>
          <p:nvPr/>
        </p:nvSpPr>
        <p:spPr bwMode="auto">
          <a:xfrm>
            <a:off x="2428875" y="3901976"/>
            <a:ext cx="1271502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9pPr>
          </a:lstStyle>
          <a:p>
            <a:r>
              <a:rPr lang="ko-KR" altLang="en-US" sz="1100" b="1">
                <a:solidFill>
                  <a:schemeClr val="tx2"/>
                </a:solidFill>
                <a:latin typeface="+mn-ea"/>
                <a:ea typeface="+mn-ea"/>
              </a:rPr>
              <a:t>데이터 읽기 가능</a:t>
            </a:r>
            <a:endParaRPr lang="en-US" altLang="ko-KR" sz="1100" b="1">
              <a:solidFill>
                <a:schemeClr val="tx2"/>
              </a:solidFill>
              <a:latin typeface="+mn-ea"/>
              <a:ea typeface="+mn-ea"/>
            </a:endParaRPr>
          </a:p>
        </p:txBody>
      </p:sp>
      <p:cxnSp>
        <p:nvCxnSpPr>
          <p:cNvPr id="35" name="구부러진 연결선 34"/>
          <p:cNvCxnSpPr>
            <a:stCxn id="13" idx="2"/>
            <a:endCxn id="32" idx="3"/>
          </p:cNvCxnSpPr>
          <p:nvPr/>
        </p:nvCxnSpPr>
        <p:spPr>
          <a:xfrm rot="5400000">
            <a:off x="3656012" y="4365526"/>
            <a:ext cx="1439863" cy="750888"/>
          </a:xfrm>
          <a:prstGeom prst="curvedConnector2">
            <a:avLst/>
          </a:prstGeom>
          <a:noFill/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  <a:headEnd type="none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36" name="TextBox 35"/>
          <p:cNvSpPr txBox="1">
            <a:spLocks noChangeArrowheads="1"/>
          </p:cNvSpPr>
          <p:nvPr/>
        </p:nvSpPr>
        <p:spPr bwMode="auto">
          <a:xfrm>
            <a:off x="4132285" y="5265638"/>
            <a:ext cx="1439818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9pPr>
          </a:lstStyle>
          <a:p>
            <a:pPr algn="ctr"/>
            <a:r>
              <a:rPr lang="en-US" altLang="ko-KR" sz="1100" b="1">
                <a:solidFill>
                  <a:schemeClr val="tx2"/>
                </a:solidFill>
                <a:latin typeface="+mn-ea"/>
                <a:ea typeface="+mn-ea"/>
              </a:rPr>
              <a:t>Permission </a:t>
            </a:r>
            <a:r>
              <a:rPr lang="ko-KR" altLang="en-US" sz="1100" b="1">
                <a:solidFill>
                  <a:schemeClr val="tx2"/>
                </a:solidFill>
                <a:latin typeface="+mn-ea"/>
                <a:ea typeface="+mn-ea"/>
              </a:rPr>
              <a:t>명시 후</a:t>
            </a:r>
            <a:endParaRPr lang="en-US" altLang="ko-KR" sz="1100" b="1">
              <a:solidFill>
                <a:schemeClr val="tx2"/>
              </a:solidFill>
              <a:latin typeface="+mn-ea"/>
              <a:ea typeface="+mn-ea"/>
            </a:endParaRPr>
          </a:p>
          <a:p>
            <a:pPr algn="ctr"/>
            <a:r>
              <a:rPr lang="ko-KR" altLang="en-US" sz="1100" b="1">
                <a:solidFill>
                  <a:schemeClr val="tx2"/>
                </a:solidFill>
                <a:latin typeface="+mn-ea"/>
                <a:ea typeface="+mn-ea"/>
              </a:rPr>
              <a:t>데이터 쓰기 가능</a:t>
            </a:r>
            <a:endParaRPr lang="en-US" altLang="ko-KR" sz="1100" b="1">
              <a:solidFill>
                <a:schemeClr val="tx2"/>
              </a:solidFill>
              <a:latin typeface="+mn-ea"/>
              <a:ea typeface="+mn-ea"/>
            </a:endParaRPr>
          </a:p>
        </p:txBody>
      </p:sp>
      <p:cxnSp>
        <p:nvCxnSpPr>
          <p:cNvPr id="37" name="직선 화살표 연결선 36"/>
          <p:cNvCxnSpPr>
            <a:endCxn id="13" idx="1"/>
          </p:cNvCxnSpPr>
          <p:nvPr/>
        </p:nvCxnSpPr>
        <p:spPr>
          <a:xfrm>
            <a:off x="2286000" y="3449538"/>
            <a:ext cx="1785938" cy="1588"/>
          </a:xfrm>
          <a:prstGeom prst="straightConnector1">
            <a:avLst/>
          </a:prstGeom>
          <a:noFill/>
          <a:ln w="25400" cap="flat" cmpd="sng" algn="ctr">
            <a:solidFill>
              <a:srgbClr val="FF0000"/>
            </a:solidFill>
            <a:prstDash val="solid"/>
            <a:headEnd type="arrow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38" name="폭발 1 37"/>
          <p:cNvSpPr/>
          <p:nvPr/>
        </p:nvSpPr>
        <p:spPr>
          <a:xfrm>
            <a:off x="5643570" y="4873917"/>
            <a:ext cx="857256" cy="714380"/>
          </a:xfrm>
          <a:prstGeom prst="irregularSeal1">
            <a:avLst/>
          </a:prstGeom>
          <a:gradFill rotWithShape="1">
            <a:gsLst>
              <a:gs pos="0">
                <a:srgbClr val="C0504D">
                  <a:shade val="51000"/>
                  <a:satMod val="130000"/>
                </a:srgbClr>
              </a:gs>
              <a:gs pos="80000">
                <a:srgbClr val="C0504D">
                  <a:shade val="93000"/>
                  <a:satMod val="130000"/>
                </a:srgbClr>
              </a:gs>
              <a:gs pos="100000">
                <a:srgbClr val="C0504D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anchor="ctr"/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ko-KR" altLang="en-US" sz="1300" b="1" dirty="0" smtClean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F50C08-B111-48CA-9451-ED0C857036E4}" type="slidenum">
              <a:rPr lang="ko-KR" altLang="en-US" smtClean="0"/>
              <a:pPr/>
              <a:t>17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1820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2" name="내용 개체 틀 2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u"/>
            </a:pPr>
            <a:r>
              <a:rPr lang="ko-KR" altLang="en-US" sz="2000" b="1" dirty="0" err="1" smtClean="0">
                <a:solidFill>
                  <a:schemeClr val="accent3"/>
                </a:solidFill>
                <a:latin typeface="+mj-ea"/>
                <a:ea typeface="나눔고딕" panose="020D0604000000000000"/>
              </a:rPr>
              <a:t>퍼미션</a:t>
            </a:r>
            <a:r>
              <a:rPr lang="ko-KR" altLang="en-US" sz="2000" b="1" dirty="0" smtClean="0">
                <a:solidFill>
                  <a:schemeClr val="accent3"/>
                </a:solidFill>
                <a:latin typeface="+mj-ea"/>
                <a:ea typeface="나눔고딕" panose="020D0604000000000000"/>
              </a:rPr>
              <a:t> </a:t>
            </a:r>
            <a:r>
              <a:rPr lang="en-US" altLang="ko-KR" sz="2000" b="1" dirty="0" smtClean="0">
                <a:solidFill>
                  <a:schemeClr val="accent3"/>
                </a:solidFill>
                <a:latin typeface="+mj-ea"/>
                <a:ea typeface="나눔고딕" panose="020D0604000000000000"/>
              </a:rPr>
              <a:t>- Permission</a:t>
            </a: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/>
          </p:nvPr>
        </p:nvGraphicFramePr>
        <p:xfrm>
          <a:off x="3347864" y="2780930"/>
          <a:ext cx="5400849" cy="3207588"/>
        </p:xfrm>
        <a:graphic>
          <a:graphicData uri="http://schemas.openxmlformats.org/drawingml/2006/table">
            <a:tbl>
              <a:tblPr firstRow="1" bandRow="1"/>
              <a:tblGrid>
                <a:gridCol w="1771256"/>
                <a:gridCol w="3629593"/>
              </a:tblGrid>
              <a:tr h="27413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Permission</a:t>
                      </a:r>
                      <a:endParaRPr lang="ko-KR" altLang="en-US" sz="10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91454" marR="91454" marT="45726" marB="45726">
                    <a:lnL>
                      <a:noFill/>
                    </a:lnL>
                    <a:lnR>
                      <a:noFill/>
                    </a:lnR>
                    <a:lnT w="25400" cmpd="sng">
                      <a:solidFill>
                        <a:sysClr val="windowText" lastClr="000000"/>
                      </a:solidFill>
                    </a:lnT>
                    <a:lnB w="254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64A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설명</a:t>
                      </a:r>
                      <a:endParaRPr lang="ko-KR" altLang="en-US" sz="10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91454" marR="91454" marT="45726" marB="45726">
                    <a:lnL>
                      <a:noFill/>
                    </a:lnL>
                    <a:lnR>
                      <a:noFill/>
                    </a:lnR>
                    <a:lnT w="25400" cmpd="sng">
                      <a:solidFill>
                        <a:sysClr val="windowText" lastClr="000000"/>
                      </a:solidFill>
                    </a:lnT>
                    <a:lnB w="254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64A2"/>
                    </a:solidFill>
                  </a:tcPr>
                </a:tc>
              </a:tr>
              <a:tr h="35339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RECEIVE_BOOT_COMPLETED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marL="91454" marR="91454" marT="45726" marB="45726" anchor="ctr">
                    <a:lnL>
                      <a:noFill/>
                    </a:lnL>
                    <a:lnR>
                      <a:noFill/>
                    </a:lnR>
                    <a:lnT w="25400" cmpd="sng">
                      <a:solidFill>
                        <a:sysClr val="windowText" lastClr="000000"/>
                      </a:solidFill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2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ko-KR" altLang="en-US" sz="800" dirty="0" smtClean="0"/>
                        <a:t>부팅이 완료되었음을 알리는 이벤트를 받을 수 있는 권한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marL="91454" marR="91454" marT="45726" marB="45726" anchor="ctr">
                    <a:lnL>
                      <a:noFill/>
                    </a:lnL>
                    <a:lnR>
                      <a:noFill/>
                    </a:lnR>
                    <a:lnT w="25400" cmpd="sng">
                      <a:solidFill>
                        <a:sysClr val="windowText" lastClr="000000"/>
                      </a:solidFill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20000"/>
                      </a:sysClr>
                    </a:solidFill>
                  </a:tcPr>
                </a:tc>
              </a:tr>
              <a:tr h="258006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INTERNET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marL="91454" marR="91454" marT="45726" marB="457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/>
                        <a:t>네트워크 소켓을 열 수 있는 권한 </a:t>
                      </a:r>
                      <a:r>
                        <a:rPr lang="en-US" altLang="ko-KR" sz="800" dirty="0" smtClean="0"/>
                        <a:t>(</a:t>
                      </a:r>
                      <a:r>
                        <a:rPr lang="ko-KR" altLang="en-US" sz="800" dirty="0" smtClean="0"/>
                        <a:t>인터넷 사용</a:t>
                      </a:r>
                      <a:r>
                        <a:rPr lang="en-US" altLang="ko-KR" sz="800" dirty="0" smtClean="0"/>
                        <a:t>)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marL="91454" marR="91454" marT="45726" marB="457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</a:tr>
              <a:tr h="258006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READ_CONTACTS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marL="91454" marR="91454" marT="45726" marB="457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2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ko-KR" altLang="en-US" sz="800" dirty="0" smtClean="0"/>
                        <a:t>연락처 정보를 읽을 수 있는 권한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marL="91454" marR="91454" marT="45726" marB="457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20000"/>
                      </a:sysClr>
                    </a:solidFill>
                  </a:tcPr>
                </a:tc>
              </a:tr>
              <a:tr h="258006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READ_SMS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marL="91454" marR="91454" marT="45726" marB="457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800" dirty="0" smtClean="0"/>
                        <a:t>SMS </a:t>
                      </a:r>
                      <a:r>
                        <a:rPr lang="ko-KR" altLang="en-US" sz="800" dirty="0" smtClean="0"/>
                        <a:t>메시지를 읽을 수 있는 권한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marL="91454" marR="91454" marT="45726" marB="457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</a:tr>
              <a:tr h="258006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READ_CALENDAR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marL="91454" marR="91454" marT="45726" marB="457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2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ko-KR" altLang="en-US" sz="800" dirty="0" smtClean="0"/>
                        <a:t>일정 정보를 읽을 수 있는 권한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54" marR="91454" marT="45726" marB="457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20000"/>
                      </a:sysClr>
                    </a:solidFill>
                  </a:tcPr>
                </a:tc>
              </a:tr>
              <a:tr h="258006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VIBRATE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marL="91454" marR="91454" marT="45726" marB="457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ko-KR" altLang="en-US" sz="800" dirty="0" smtClean="0"/>
                        <a:t>진동 기능을 사용할 수 있는 권한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marL="91454" marR="91454" marT="45726" marB="457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</a:tr>
              <a:tr h="258006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READ_PHONE_STATE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marL="91454" marR="91454" marT="45726" marB="457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2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ko-KR" altLang="en-US" sz="800" dirty="0" smtClean="0"/>
                        <a:t>전화기의 상태를 읽을 수 있는 권한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marL="91454" marR="91454" marT="45726" marB="457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20000"/>
                      </a:sysClr>
                    </a:solidFill>
                  </a:tcPr>
                </a:tc>
              </a:tr>
              <a:tr h="258006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CAMERA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marL="91454" marR="91454" marT="45726" marB="457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ko-KR" altLang="en-US" sz="800" dirty="0" smtClean="0"/>
                        <a:t>카메라 장치에 접근할 수 있는 권한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marL="91454" marR="91454" marT="45726" marB="457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</a:tr>
              <a:tr h="258006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READ_CALENDAR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marL="91454" marR="91454" marT="45726" marB="457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2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ko-KR" altLang="en-US" sz="800" dirty="0" smtClean="0"/>
                        <a:t>일정</a:t>
                      </a:r>
                      <a:r>
                        <a:rPr lang="en-US" altLang="ko-KR" sz="800" dirty="0" smtClean="0"/>
                        <a:t>(</a:t>
                      </a:r>
                      <a:r>
                        <a:rPr lang="ko-KR" altLang="en-US" sz="800" dirty="0" smtClean="0"/>
                        <a:t>스케줄</a:t>
                      </a:r>
                      <a:r>
                        <a:rPr lang="en-US" altLang="ko-KR" sz="800" dirty="0" smtClean="0"/>
                        <a:t>) </a:t>
                      </a:r>
                      <a:r>
                        <a:rPr lang="ko-KR" altLang="en-US" sz="800" dirty="0" smtClean="0"/>
                        <a:t>정보를 읽을 수 있는 권한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marL="91454" marR="91454" marT="45726" marB="457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20000"/>
                      </a:sysClr>
                    </a:solidFill>
                  </a:tcPr>
                </a:tc>
              </a:tr>
              <a:tr h="258006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ACCESS_FINE_LOCATION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marL="91454" marR="91454" marT="45726" marB="457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800" dirty="0" smtClean="0"/>
                        <a:t>GPS</a:t>
                      </a:r>
                      <a:r>
                        <a:rPr lang="ko-KR" altLang="en-US" sz="800" dirty="0" smtClean="0"/>
                        <a:t>와 같이 정밀한 위치정보를 얻을 수 있는 권한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marL="91454" marR="91454" marT="45726" marB="457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</a:tr>
              <a:tr h="258006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…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marL="91454" marR="91454" marT="45726" marB="457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2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800" dirty="0" smtClean="0"/>
                        <a:t>…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marL="91454" marR="91454" marT="45726" marB="457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20000"/>
                      </a:sysClr>
                    </a:solidFill>
                  </a:tcPr>
                </a:tc>
              </a:tr>
            </a:tbl>
          </a:graphicData>
        </a:graphic>
      </p:graphicFrame>
      <p:sp>
        <p:nvSpPr>
          <p:cNvPr id="6" name="모서리가 둥근 직사각형 5"/>
          <p:cNvSpPr/>
          <p:nvPr/>
        </p:nvSpPr>
        <p:spPr>
          <a:xfrm>
            <a:off x="4211960" y="4005064"/>
            <a:ext cx="4010054" cy="857256"/>
          </a:xfrm>
          <a:prstGeom prst="roundRect">
            <a:avLst/>
          </a:prstGeom>
          <a:gradFill rotWithShape="1">
            <a:gsLst>
              <a:gs pos="0">
                <a:srgbClr val="FF0000">
                  <a:alpha val="70000"/>
                </a:srgbClr>
              </a:gs>
              <a:gs pos="100000">
                <a:srgbClr val="FF0000">
                  <a:alpha val="70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30000"/>
              </a:lnSpc>
              <a:defRPr/>
            </a:pPr>
            <a:r>
              <a:rPr lang="en-US" altLang="ko-KR" sz="1600" b="1" dirty="0" smtClean="0">
                <a:solidFill>
                  <a:schemeClr val="bg1"/>
                </a:solidFill>
                <a:latin typeface="+mn-ea"/>
              </a:rPr>
              <a:t>Permission</a:t>
            </a:r>
            <a:r>
              <a:rPr lang="ko-KR" altLang="en-US" sz="1600" b="1" dirty="0" smtClean="0">
                <a:solidFill>
                  <a:schemeClr val="bg1"/>
                </a:solidFill>
                <a:latin typeface="+mn-ea"/>
              </a:rPr>
              <a:t>만 명시하면 하드웨어 및 </a:t>
            </a:r>
            <a:endParaRPr lang="en-US" altLang="ko-KR" sz="1600" b="1" dirty="0" smtClean="0">
              <a:solidFill>
                <a:schemeClr val="bg1"/>
              </a:solidFill>
              <a:latin typeface="+mn-ea"/>
            </a:endParaRPr>
          </a:p>
          <a:p>
            <a:pPr algn="ctr">
              <a:lnSpc>
                <a:spcPct val="130000"/>
              </a:lnSpc>
              <a:defRPr/>
            </a:pPr>
            <a:r>
              <a:rPr lang="ko-KR" altLang="en-US" sz="1600" b="1" dirty="0" smtClean="0">
                <a:solidFill>
                  <a:schemeClr val="bg1"/>
                </a:solidFill>
                <a:latin typeface="+mn-ea"/>
              </a:rPr>
              <a:t>개인정보 등 접근가능</a:t>
            </a:r>
          </a:p>
        </p:txBody>
      </p:sp>
      <p:sp>
        <p:nvSpPr>
          <p:cNvPr id="8" name="내용 개체 틀 1"/>
          <p:cNvSpPr txBox="1">
            <a:spLocks/>
          </p:cNvSpPr>
          <p:nvPr/>
        </p:nvSpPr>
        <p:spPr>
          <a:xfrm>
            <a:off x="3096617" y="1775523"/>
            <a:ext cx="5563702" cy="9294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1950" indent="-36195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Wingdings" panose="05000000000000000000" pitchFamily="2" charset="2"/>
              <a:buChar char="v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2925" indent="-180975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9625" indent="-180975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ko-KR" altLang="en-US" sz="1200" dirty="0" err="1" smtClean="0">
                <a:latin typeface="+mj-ea"/>
              </a:rPr>
              <a:t>앱이</a:t>
            </a:r>
            <a:r>
              <a:rPr lang="ko-KR" altLang="en-US" sz="1200" dirty="0" smtClean="0">
                <a:latin typeface="+mj-ea"/>
              </a:rPr>
              <a:t> 설치되는 시점에 </a:t>
            </a:r>
            <a:r>
              <a:rPr lang="ko-KR" altLang="en-US" sz="1200" dirty="0" err="1" smtClean="0">
                <a:latin typeface="+mj-ea"/>
              </a:rPr>
              <a:t>앱의</a:t>
            </a:r>
            <a:r>
              <a:rPr lang="ko-KR" altLang="en-US" sz="1200" dirty="0" smtClean="0">
                <a:latin typeface="+mj-ea"/>
              </a:rPr>
              <a:t> 권한을 사용자가 확인</a:t>
            </a:r>
            <a:endParaRPr lang="en-US" altLang="ko-KR" sz="1200" dirty="0" smtClean="0">
              <a:latin typeface="+mj-ea"/>
            </a:endParaRP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ko-KR" altLang="en-US" sz="1200" dirty="0" smtClean="0">
                <a:latin typeface="+mj-ea"/>
              </a:rPr>
              <a:t>일단 설치되면 권한에 대한 사용자 확인은 다시 이루어지지 않음</a:t>
            </a:r>
            <a:endParaRPr lang="en-US" altLang="ko-KR" sz="1200" dirty="0" smtClean="0">
              <a:latin typeface="+mj-ea"/>
            </a:endParaRP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en-US" altLang="ko-KR" sz="1200" dirty="0" smtClean="0">
                <a:latin typeface="+mj-ea"/>
              </a:rPr>
              <a:t>2015</a:t>
            </a:r>
            <a:r>
              <a:rPr lang="ko-KR" altLang="en-US" sz="1200" dirty="0" smtClean="0">
                <a:latin typeface="+mj-ea"/>
              </a:rPr>
              <a:t>년 약 </a:t>
            </a:r>
            <a:r>
              <a:rPr lang="en-US" altLang="ko-KR" sz="1200" dirty="0" smtClean="0">
                <a:latin typeface="+mj-ea"/>
              </a:rPr>
              <a:t>150</a:t>
            </a:r>
            <a:r>
              <a:rPr lang="ko-KR" altLang="en-US" sz="1200" dirty="0" smtClean="0">
                <a:latin typeface="+mj-ea"/>
              </a:rPr>
              <a:t>여 개의 </a:t>
            </a:r>
            <a:r>
              <a:rPr lang="en-US" altLang="ko-KR" sz="1200" dirty="0" smtClean="0">
                <a:latin typeface="+mj-ea"/>
              </a:rPr>
              <a:t>Permission</a:t>
            </a:r>
            <a:r>
              <a:rPr lang="ko-KR" altLang="en-US" sz="1200" dirty="0" smtClean="0">
                <a:latin typeface="+mj-ea"/>
              </a:rPr>
              <a:t>이 정의되어 있음</a:t>
            </a:r>
            <a:endParaRPr lang="ko-KR" altLang="en-US" sz="1200" dirty="0">
              <a:latin typeface="+mj-ea"/>
            </a:endParaRPr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1791377"/>
            <a:ext cx="2434359" cy="4230567"/>
          </a:xfrm>
          <a:prstGeom prst="rect">
            <a:avLst/>
          </a:prstGeom>
          <a:noFill/>
          <a:ln w="9525">
            <a:solidFill>
              <a:sysClr val="windowText" lastClr="00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설명선 2(테두리 및 강조선) 9"/>
          <p:cNvSpPr/>
          <p:nvPr/>
        </p:nvSpPr>
        <p:spPr>
          <a:xfrm flipH="1">
            <a:off x="2725612" y="3676624"/>
            <a:ext cx="1071562" cy="285750"/>
          </a:xfrm>
          <a:prstGeom prst="accentBorderCallout2">
            <a:avLst>
              <a:gd name="adj1" fmla="val 26206"/>
              <a:gd name="adj2" fmla="val 106163"/>
              <a:gd name="adj3" fmla="val 26219"/>
              <a:gd name="adj4" fmla="val 120116"/>
              <a:gd name="adj5" fmla="val -61354"/>
              <a:gd name="adj6" fmla="val 228306"/>
            </a:avLst>
          </a:prstGeom>
          <a:gradFill rotWithShape="1">
            <a:gsLst>
              <a:gs pos="0">
                <a:srgbClr val="C0504D">
                  <a:tint val="50000"/>
                  <a:satMod val="300000"/>
                </a:srgbClr>
              </a:gs>
              <a:gs pos="35000">
                <a:srgbClr val="C0504D">
                  <a:tint val="37000"/>
                  <a:satMod val="300000"/>
                </a:srgbClr>
              </a:gs>
              <a:gs pos="100000">
                <a:srgbClr val="C0504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  <a:tailEnd type="oval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1200" b="1" dirty="0" smtClean="0">
                <a:solidFill>
                  <a:schemeClr val="tx1"/>
                </a:solidFill>
                <a:latin typeface="+mn-ea"/>
              </a:rPr>
              <a:t>dangerous</a:t>
            </a:r>
            <a:endParaRPr lang="ko-KR" altLang="en-US" sz="12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" name="설명선 2(테두리 및 강조선) 10"/>
          <p:cNvSpPr/>
          <p:nvPr/>
        </p:nvSpPr>
        <p:spPr>
          <a:xfrm flipH="1">
            <a:off x="2725612" y="4439161"/>
            <a:ext cx="1071562" cy="285750"/>
          </a:xfrm>
          <a:prstGeom prst="accentBorderCallout2">
            <a:avLst>
              <a:gd name="adj1" fmla="val 26206"/>
              <a:gd name="adj2" fmla="val 106163"/>
              <a:gd name="adj3" fmla="val 26219"/>
              <a:gd name="adj4" fmla="val 120116"/>
              <a:gd name="adj5" fmla="val 312262"/>
              <a:gd name="adj6" fmla="val 216099"/>
            </a:avLst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  <a:tailEnd type="oval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1200" b="1" dirty="0" smtClean="0">
                <a:solidFill>
                  <a:schemeClr val="tx1"/>
                </a:solidFill>
                <a:latin typeface="+mn-ea"/>
              </a:rPr>
              <a:t>normal</a:t>
            </a:r>
            <a:endParaRPr lang="ko-KR" altLang="en-US" sz="12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F50C08-B111-48CA-9451-ED0C857036E4}" type="slidenum">
              <a:rPr lang="ko-KR" altLang="en-US" smtClean="0"/>
              <a:pPr/>
              <a:t>18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24129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 sz="2500" b="1" dirty="0">
              <a:solidFill>
                <a:schemeClr val="tx1"/>
              </a:solidFill>
            </a:endParaRPr>
          </a:p>
        </p:txBody>
      </p:sp>
      <p:sp>
        <p:nvSpPr>
          <p:cNvPr id="118" name="내용 개체 틀 117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u"/>
            </a:pPr>
            <a:r>
              <a:rPr lang="ko-KR" altLang="en-US" sz="2000" b="1" dirty="0" smtClean="0">
                <a:solidFill>
                  <a:schemeClr val="accent3"/>
                </a:solidFill>
                <a:latin typeface="+mj-ea"/>
                <a:ea typeface="나눔고딕" panose="020D0604000000000000"/>
              </a:rPr>
              <a:t>권한에 따른 </a:t>
            </a:r>
            <a:r>
              <a:rPr lang="ko-KR" altLang="en-US" sz="2000" b="1" dirty="0" err="1" smtClean="0">
                <a:solidFill>
                  <a:schemeClr val="accent3"/>
                </a:solidFill>
                <a:latin typeface="+mj-ea"/>
                <a:ea typeface="나눔고딕" panose="020D0604000000000000"/>
              </a:rPr>
              <a:t>앱</a:t>
            </a:r>
            <a:r>
              <a:rPr lang="ko-KR" altLang="en-US" sz="2000" b="1" dirty="0" smtClean="0">
                <a:solidFill>
                  <a:schemeClr val="accent3"/>
                </a:solidFill>
                <a:latin typeface="+mj-ea"/>
                <a:ea typeface="나눔고딕" panose="020D0604000000000000"/>
              </a:rPr>
              <a:t> 공격 가능 범위</a:t>
            </a:r>
            <a:endParaRPr lang="ko-KR" altLang="en-US" sz="2000" b="1" dirty="0">
              <a:solidFill>
                <a:schemeClr val="accent3"/>
              </a:solidFill>
              <a:latin typeface="+mj-ea"/>
              <a:ea typeface="나눔고딕" panose="020D0604000000000000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97731" y="2126280"/>
            <a:ext cx="1918700" cy="778232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300" b="1" dirty="0">
              <a:solidFill>
                <a:schemeClr val="tx1"/>
              </a:solidFill>
              <a:latin typeface="+mn-ea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648069" y="4751859"/>
            <a:ext cx="7330999" cy="292170"/>
            <a:chOff x="1346263" y="3544230"/>
            <a:chExt cx="7164292" cy="432048"/>
          </a:xfrm>
        </p:grpSpPr>
        <p:sp>
          <p:nvSpPr>
            <p:cNvPr id="16" name="원통 15"/>
            <p:cNvSpPr/>
            <p:nvPr/>
          </p:nvSpPr>
          <p:spPr>
            <a:xfrm rot="16200000">
              <a:off x="4712385" y="178108"/>
              <a:ext cx="432048" cy="7164292"/>
            </a:xfrm>
            <a:prstGeom prst="can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022844" y="3544887"/>
              <a:ext cx="133814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b="1" dirty="0" smtClean="0">
                  <a:solidFill>
                    <a:schemeClr val="tx2"/>
                  </a:solidFill>
                  <a:latin typeface="+mn-ea"/>
                  <a:ea typeface="+mn-ea"/>
                </a:rPr>
                <a:t>인터페이스 </a:t>
              </a:r>
              <a:r>
                <a:rPr lang="en-US" altLang="ko-KR" sz="1200" b="1" dirty="0" smtClean="0">
                  <a:solidFill>
                    <a:schemeClr val="tx2"/>
                  </a:solidFill>
                  <a:latin typeface="+mn-ea"/>
                  <a:ea typeface="+mn-ea"/>
                </a:rPr>
                <a:t>(API)</a:t>
              </a:r>
              <a:endParaRPr lang="ko-KR" altLang="en-US" sz="1200" b="1" dirty="0" smtClean="0">
                <a:solidFill>
                  <a:schemeClr val="tx2"/>
                </a:solidFill>
                <a:latin typeface="+mn-ea"/>
                <a:ea typeface="+mn-ea"/>
              </a:endParaRPr>
            </a:p>
          </p:txBody>
        </p:sp>
      </p:grpSp>
      <p:sp>
        <p:nvSpPr>
          <p:cNvPr id="20" name="직사각형 19"/>
          <p:cNvSpPr/>
          <p:nvPr/>
        </p:nvSpPr>
        <p:spPr>
          <a:xfrm>
            <a:off x="797731" y="3210702"/>
            <a:ext cx="1918700" cy="1224136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3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28942" y="1880057"/>
            <a:ext cx="64472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 smtClean="0"/>
              <a:t>Process</a:t>
            </a:r>
            <a:endParaRPr lang="ko-KR" altLang="en-US" sz="1000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728942" y="2964481"/>
            <a:ext cx="65594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 smtClean="0"/>
              <a:t>Storage</a:t>
            </a:r>
            <a:endParaRPr lang="ko-KR" altLang="en-US" sz="1000" b="1" dirty="0"/>
          </a:p>
        </p:txBody>
      </p:sp>
      <p:sp>
        <p:nvSpPr>
          <p:cNvPr id="24" name="직사각형 23"/>
          <p:cNvSpPr/>
          <p:nvPr/>
        </p:nvSpPr>
        <p:spPr>
          <a:xfrm>
            <a:off x="700207" y="1784404"/>
            <a:ext cx="2113885" cy="2753598"/>
          </a:xfrm>
          <a:prstGeom prst="rect">
            <a:avLst/>
          </a:prstGeom>
          <a:noFill/>
          <a:ln w="158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그림 24" descr="http://wiki.visual-prolog.com/images/a/ac/Ide_db_Memory_view1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90" t="35838" r="37389" b="16862"/>
          <a:stretch/>
        </p:blipFill>
        <p:spPr bwMode="auto">
          <a:xfrm>
            <a:off x="815487" y="2132154"/>
            <a:ext cx="1880983" cy="782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7" name="직선 연결선 26"/>
          <p:cNvCxnSpPr>
            <a:stCxn id="20" idx="1"/>
            <a:endCxn id="20" idx="3"/>
          </p:cNvCxnSpPr>
          <p:nvPr/>
        </p:nvCxnSpPr>
        <p:spPr>
          <a:xfrm>
            <a:off x="797731" y="3822770"/>
            <a:ext cx="19187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2147060" y="3210702"/>
            <a:ext cx="56618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b="1" dirty="0" smtClean="0">
                <a:solidFill>
                  <a:srgbClr val="C00000"/>
                </a:solidFill>
              </a:rPr>
              <a:t>Private</a:t>
            </a:r>
            <a:endParaRPr lang="ko-KR" altLang="en-US" sz="900" b="1" dirty="0">
              <a:solidFill>
                <a:srgbClr val="C00000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235209" y="3822770"/>
            <a:ext cx="48122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b="1" smtClean="0">
                <a:solidFill>
                  <a:srgbClr val="0070C0"/>
                </a:solidFill>
              </a:rPr>
              <a:t>Open</a:t>
            </a:r>
            <a:endParaRPr lang="ko-KR" altLang="en-US" sz="900" b="1" dirty="0">
              <a:solidFill>
                <a:srgbClr val="0070C0"/>
              </a:solidFill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458" y="3280104"/>
            <a:ext cx="641826" cy="5190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1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5" t="4037" r="3204" b="2670"/>
          <a:stretch>
            <a:fillRect/>
          </a:stretch>
        </p:blipFill>
        <p:spPr bwMode="auto">
          <a:xfrm>
            <a:off x="1824597" y="3354858"/>
            <a:ext cx="373740" cy="369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" name="Picture 2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0198" y="3866031"/>
            <a:ext cx="641826" cy="5190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4" name="직사각형 33"/>
          <p:cNvSpPr/>
          <p:nvPr/>
        </p:nvSpPr>
        <p:spPr>
          <a:xfrm>
            <a:off x="3356605" y="2126280"/>
            <a:ext cx="1918700" cy="778232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3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3356605" y="3210702"/>
            <a:ext cx="1918700" cy="1224136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3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287816" y="1880057"/>
            <a:ext cx="64472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 smtClean="0"/>
              <a:t>Process</a:t>
            </a:r>
            <a:endParaRPr lang="ko-KR" altLang="en-US" sz="1000" b="1" dirty="0"/>
          </a:p>
        </p:txBody>
      </p:sp>
      <p:sp>
        <p:nvSpPr>
          <p:cNvPr id="37" name="TextBox 36"/>
          <p:cNvSpPr txBox="1"/>
          <p:nvPr/>
        </p:nvSpPr>
        <p:spPr>
          <a:xfrm>
            <a:off x="3287816" y="2964481"/>
            <a:ext cx="65594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 smtClean="0"/>
              <a:t>Storage</a:t>
            </a:r>
            <a:endParaRPr lang="ko-KR" altLang="en-US" sz="1000" b="1" dirty="0"/>
          </a:p>
        </p:txBody>
      </p:sp>
      <p:sp>
        <p:nvSpPr>
          <p:cNvPr id="38" name="직사각형 37"/>
          <p:cNvSpPr/>
          <p:nvPr/>
        </p:nvSpPr>
        <p:spPr>
          <a:xfrm>
            <a:off x="3259081" y="1784404"/>
            <a:ext cx="2113885" cy="2753598"/>
          </a:xfrm>
          <a:prstGeom prst="rect">
            <a:avLst/>
          </a:prstGeom>
          <a:noFill/>
          <a:ln w="158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9" name="그림 38" descr="http://wiki.visual-prolog.com/images/a/ac/Ide_db_Memory_view1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90" t="18753" r="37389" b="33947"/>
          <a:stretch/>
        </p:blipFill>
        <p:spPr bwMode="auto">
          <a:xfrm>
            <a:off x="3374361" y="2132154"/>
            <a:ext cx="1880983" cy="782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0" name="직선 연결선 39"/>
          <p:cNvCxnSpPr>
            <a:stCxn id="35" idx="1"/>
            <a:endCxn id="35" idx="3"/>
          </p:cNvCxnSpPr>
          <p:nvPr/>
        </p:nvCxnSpPr>
        <p:spPr>
          <a:xfrm>
            <a:off x="3356605" y="3822770"/>
            <a:ext cx="19187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4705934" y="3210702"/>
            <a:ext cx="56618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b="1" dirty="0" smtClean="0">
                <a:solidFill>
                  <a:srgbClr val="C00000"/>
                </a:solidFill>
              </a:rPr>
              <a:t>Private</a:t>
            </a:r>
            <a:endParaRPr lang="ko-KR" altLang="en-US" sz="900" b="1" dirty="0">
              <a:solidFill>
                <a:srgbClr val="C00000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4794083" y="3822770"/>
            <a:ext cx="48122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b="1" smtClean="0">
                <a:solidFill>
                  <a:srgbClr val="0070C0"/>
                </a:solidFill>
              </a:rPr>
              <a:t>Open</a:t>
            </a:r>
            <a:endParaRPr lang="ko-KR" altLang="en-US" sz="900" b="1" dirty="0">
              <a:solidFill>
                <a:srgbClr val="0070C0"/>
              </a:solidFill>
            </a:endParaRPr>
          </a:p>
        </p:txBody>
      </p:sp>
      <p:pic>
        <p:nvPicPr>
          <p:cNvPr id="43" name="Picture 2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7332" y="3280104"/>
            <a:ext cx="641826" cy="5190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4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5" t="4037" r="3204" b="2670"/>
          <a:stretch>
            <a:fillRect/>
          </a:stretch>
        </p:blipFill>
        <p:spPr bwMode="auto">
          <a:xfrm>
            <a:off x="4383471" y="3354858"/>
            <a:ext cx="373740" cy="369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" name="직사각형 46"/>
          <p:cNvSpPr/>
          <p:nvPr/>
        </p:nvSpPr>
        <p:spPr>
          <a:xfrm>
            <a:off x="5962708" y="3210702"/>
            <a:ext cx="1918700" cy="1224136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3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5893919" y="1880057"/>
            <a:ext cx="64472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 smtClean="0"/>
              <a:t>Process</a:t>
            </a:r>
            <a:endParaRPr lang="ko-KR" altLang="en-US" sz="1000" b="1" dirty="0"/>
          </a:p>
        </p:txBody>
      </p:sp>
      <p:sp>
        <p:nvSpPr>
          <p:cNvPr id="49" name="TextBox 48"/>
          <p:cNvSpPr txBox="1"/>
          <p:nvPr/>
        </p:nvSpPr>
        <p:spPr>
          <a:xfrm>
            <a:off x="5893919" y="2964481"/>
            <a:ext cx="65594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 smtClean="0"/>
              <a:t>Storage</a:t>
            </a:r>
            <a:endParaRPr lang="ko-KR" altLang="en-US" sz="1000" b="1" dirty="0"/>
          </a:p>
        </p:txBody>
      </p:sp>
      <p:sp>
        <p:nvSpPr>
          <p:cNvPr id="50" name="직사각형 49"/>
          <p:cNvSpPr/>
          <p:nvPr/>
        </p:nvSpPr>
        <p:spPr>
          <a:xfrm>
            <a:off x="5865184" y="1784404"/>
            <a:ext cx="2113885" cy="2753598"/>
          </a:xfrm>
          <a:prstGeom prst="rect">
            <a:avLst/>
          </a:prstGeom>
          <a:noFill/>
          <a:ln w="158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1" name="그림 50" descr="http://wiki.visual-prolog.com/images/a/ac/Ide_db_Memory_view1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90" t="29401" r="37389" b="23300"/>
          <a:stretch/>
        </p:blipFill>
        <p:spPr bwMode="auto">
          <a:xfrm>
            <a:off x="5980464" y="2132155"/>
            <a:ext cx="1880983" cy="782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2" name="직선 연결선 51"/>
          <p:cNvCxnSpPr>
            <a:stCxn id="47" idx="1"/>
            <a:endCxn id="47" idx="3"/>
          </p:cNvCxnSpPr>
          <p:nvPr/>
        </p:nvCxnSpPr>
        <p:spPr>
          <a:xfrm>
            <a:off x="5962708" y="3822770"/>
            <a:ext cx="19187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7312037" y="3210702"/>
            <a:ext cx="56618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b="1" dirty="0" smtClean="0">
                <a:solidFill>
                  <a:srgbClr val="C00000"/>
                </a:solidFill>
              </a:rPr>
              <a:t>Private</a:t>
            </a:r>
            <a:endParaRPr lang="ko-KR" altLang="en-US" sz="900" b="1" dirty="0">
              <a:solidFill>
                <a:srgbClr val="C00000"/>
              </a:solidFill>
            </a:endParaRPr>
          </a:p>
        </p:txBody>
      </p:sp>
      <p:pic>
        <p:nvPicPr>
          <p:cNvPr id="55" name="Picture 2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3435" y="3280104"/>
            <a:ext cx="641826" cy="5190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5" t="4037" r="3204" b="2670"/>
          <a:stretch>
            <a:fillRect/>
          </a:stretch>
        </p:blipFill>
        <p:spPr bwMode="auto">
          <a:xfrm>
            <a:off x="6989574" y="3354858"/>
            <a:ext cx="373740" cy="369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8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5" t="4037" r="3204" b="2670"/>
          <a:stretch>
            <a:fillRect/>
          </a:stretch>
        </p:blipFill>
        <p:spPr bwMode="auto">
          <a:xfrm>
            <a:off x="3841000" y="3958541"/>
            <a:ext cx="373740" cy="369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5" t="4037" r="3204" b="2670"/>
          <a:stretch>
            <a:fillRect/>
          </a:stretch>
        </p:blipFill>
        <p:spPr bwMode="auto">
          <a:xfrm>
            <a:off x="4358802" y="3958541"/>
            <a:ext cx="373740" cy="369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" name="직사각형 60"/>
          <p:cNvSpPr/>
          <p:nvPr/>
        </p:nvSpPr>
        <p:spPr>
          <a:xfrm>
            <a:off x="5980464" y="3822770"/>
            <a:ext cx="1900944" cy="612068"/>
          </a:xfrm>
          <a:prstGeom prst="rect">
            <a:avLst/>
          </a:prstGeom>
          <a:pattFill prst="wdUpDiag">
            <a:fgClr>
              <a:schemeClr val="accent1">
                <a:lumMod val="40000"/>
                <a:lumOff val="60000"/>
              </a:schemeClr>
            </a:fgClr>
            <a:bgClr>
              <a:schemeClr val="bg1"/>
            </a:bgClr>
          </a:pattFill>
          <a:ln>
            <a:noFill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TextBox 53"/>
          <p:cNvSpPr txBox="1"/>
          <p:nvPr/>
        </p:nvSpPr>
        <p:spPr>
          <a:xfrm>
            <a:off x="7400186" y="3822770"/>
            <a:ext cx="48122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b="1" smtClean="0">
                <a:solidFill>
                  <a:srgbClr val="0070C0"/>
                </a:solidFill>
              </a:rPr>
              <a:t>Open</a:t>
            </a:r>
            <a:endParaRPr lang="ko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5962708" y="2126280"/>
            <a:ext cx="1918700" cy="778232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300" b="1" dirty="0">
              <a:solidFill>
                <a:schemeClr val="tx1"/>
              </a:solidFill>
              <a:latin typeface="+mn-ea"/>
            </a:endParaRPr>
          </a:p>
        </p:txBody>
      </p:sp>
      <p:grpSp>
        <p:nvGrpSpPr>
          <p:cNvPr id="63" name="그룹 62"/>
          <p:cNvGrpSpPr/>
          <p:nvPr/>
        </p:nvGrpSpPr>
        <p:grpSpPr>
          <a:xfrm>
            <a:off x="3796455" y="5523181"/>
            <a:ext cx="1027112" cy="790575"/>
            <a:chOff x="2556241" y="1159842"/>
            <a:chExt cx="1027112" cy="790575"/>
          </a:xfrm>
        </p:grpSpPr>
        <p:sp>
          <p:nvSpPr>
            <p:cNvPr id="64" name="모서리가 둥근 직사각형 63"/>
            <p:cNvSpPr/>
            <p:nvPr/>
          </p:nvSpPr>
          <p:spPr>
            <a:xfrm>
              <a:off x="2556241" y="1159842"/>
              <a:ext cx="1027112" cy="790575"/>
            </a:xfrm>
            <a:prstGeom prst="roundRect">
              <a:avLst>
                <a:gd name="adj" fmla="val 6402"/>
              </a:avLst>
            </a:prstGeom>
            <a:solidFill>
              <a:schemeClr val="bg1"/>
            </a:solidFill>
            <a:ln w="15875"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>
                <a:latin typeface="+mn-ea"/>
              </a:endParaRPr>
            </a:p>
          </p:txBody>
        </p:sp>
        <p:pic>
          <p:nvPicPr>
            <p:cNvPr id="65" name="Picture 18" descr="C:\Users\phyon\Desktop\안드로이드\1353938663_Messages-Android-R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13255" y="1167598"/>
              <a:ext cx="474785" cy="4747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6" name="폭발 1 65"/>
            <p:cNvSpPr/>
            <p:nvPr/>
          </p:nvSpPr>
          <p:spPr>
            <a:xfrm>
              <a:off x="2592753" y="1258267"/>
              <a:ext cx="668338" cy="571500"/>
            </a:xfrm>
            <a:prstGeom prst="irregularSeal1">
              <a:avLst/>
            </a:prstGeom>
            <a:gradFill>
              <a:gsLst>
                <a:gs pos="100000">
                  <a:srgbClr val="FF0000"/>
                </a:gs>
                <a:gs pos="100000">
                  <a:schemeClr val="accent2">
                    <a:shade val="70000"/>
                    <a:satMod val="150000"/>
                  </a:schemeClr>
                </a:gs>
              </a:gsLst>
            </a:gra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>
                <a:latin typeface="+mn-ea"/>
              </a:endParaRPr>
            </a:p>
          </p:txBody>
        </p:sp>
        <p:pic>
          <p:nvPicPr>
            <p:cNvPr id="67" name="Picture 6184" descr="바이러스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2668852" y="1405050"/>
              <a:ext cx="429581" cy="260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8" name="TextBox 14"/>
            <p:cNvSpPr txBox="1">
              <a:spLocks noChangeArrowheads="1"/>
            </p:cNvSpPr>
            <p:nvPr/>
          </p:nvSpPr>
          <p:spPr bwMode="auto">
            <a:xfrm>
              <a:off x="2762616" y="1698005"/>
              <a:ext cx="614271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ea typeface="맑은 고딕" pitchFamily="50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itchFamily="34" charset="0"/>
                  <a:ea typeface="맑은 고딕" pitchFamily="50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itchFamily="34" charset="0"/>
                  <a:ea typeface="맑은 고딕" pitchFamily="50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itchFamily="34" charset="0"/>
                  <a:ea typeface="맑은 고딕" pitchFamily="50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itchFamily="34" charset="0"/>
                  <a:ea typeface="맑은 고딕" pitchFamily="50" charset="-127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맑은 고딕" pitchFamily="50" charset="-127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맑은 고딕" pitchFamily="50" charset="-127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맑은 고딕" pitchFamily="50" charset="-127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맑은 고딕" pitchFamily="50" charset="-127"/>
                </a:defRPr>
              </a:lvl9pPr>
            </a:lstStyle>
            <a:p>
              <a:r>
                <a:rPr kumimoji="0" lang="ko-KR" altLang="en-US" sz="1000" b="1" dirty="0">
                  <a:solidFill>
                    <a:srgbClr val="000000"/>
                  </a:solidFill>
                  <a:latin typeface="+mn-ea"/>
                  <a:ea typeface="+mn-ea"/>
                </a:rPr>
                <a:t>악성 </a:t>
              </a:r>
              <a:r>
                <a:rPr kumimoji="0" lang="ko-KR" altLang="en-US" sz="1000" b="1" dirty="0" err="1">
                  <a:solidFill>
                    <a:srgbClr val="000000"/>
                  </a:solidFill>
                  <a:latin typeface="+mn-ea"/>
                  <a:ea typeface="+mn-ea"/>
                </a:rPr>
                <a:t>앱</a:t>
              </a:r>
              <a:endParaRPr kumimoji="0" lang="ko-KR" altLang="en-US" sz="1000" b="1" dirty="0">
                <a:solidFill>
                  <a:srgbClr val="000000"/>
                </a:solidFill>
                <a:latin typeface="+mn-ea"/>
                <a:ea typeface="+mn-ea"/>
              </a:endParaRPr>
            </a:p>
          </p:txBody>
        </p:sp>
      </p:grpSp>
      <p:grpSp>
        <p:nvGrpSpPr>
          <p:cNvPr id="69" name="그룹 68"/>
          <p:cNvGrpSpPr/>
          <p:nvPr/>
        </p:nvGrpSpPr>
        <p:grpSpPr>
          <a:xfrm>
            <a:off x="3779912" y="5141443"/>
            <a:ext cx="403219" cy="564578"/>
            <a:chOff x="2471866" y="1316505"/>
            <a:chExt cx="403219" cy="564578"/>
          </a:xfrm>
        </p:grpSpPr>
        <p:pic>
          <p:nvPicPr>
            <p:cNvPr id="70" name="Picture 3" descr="E:\01_Project\2014\00_국보연_루팅탐지\02_Workspace\UPDATE-SuperSU-v2.01\common\Superuser\res\drawable-hdpi\ic_launcher_emblem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72291" y="1478286"/>
              <a:ext cx="402794" cy="402797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1" name="TextBox 70"/>
            <p:cNvSpPr txBox="1"/>
            <p:nvPr/>
          </p:nvSpPr>
          <p:spPr>
            <a:xfrm>
              <a:off x="2471866" y="1316505"/>
              <a:ext cx="38985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" b="1" dirty="0" err="1" smtClean="0">
                  <a:solidFill>
                    <a:srgbClr val="FF0000"/>
                  </a:solidFill>
                  <a:latin typeface="+mn-ea"/>
                  <a:ea typeface="+mn-ea"/>
                </a:rPr>
                <a:t>루팅</a:t>
              </a:r>
              <a:endParaRPr lang="ko-KR" altLang="en-US" sz="800" b="1" dirty="0" smtClean="0">
                <a:solidFill>
                  <a:srgbClr val="FF0000"/>
                </a:solidFill>
                <a:latin typeface="+mn-ea"/>
                <a:ea typeface="+mn-ea"/>
              </a:endParaRPr>
            </a:p>
          </p:txBody>
        </p:sp>
      </p:grpSp>
      <p:cxnSp>
        <p:nvCxnSpPr>
          <p:cNvPr id="73" name="직선 화살표 연결선 72"/>
          <p:cNvCxnSpPr>
            <a:stCxn id="64" idx="0"/>
            <a:endCxn id="16" idx="2"/>
          </p:cNvCxnSpPr>
          <p:nvPr/>
        </p:nvCxnSpPr>
        <p:spPr>
          <a:xfrm flipV="1">
            <a:off x="4310011" y="5044030"/>
            <a:ext cx="3559" cy="479151"/>
          </a:xfrm>
          <a:prstGeom prst="straightConnector1">
            <a:avLst/>
          </a:prstGeom>
          <a:ln w="2540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/>
          <p:cNvCxnSpPr>
            <a:stCxn id="16" idx="4"/>
          </p:cNvCxnSpPr>
          <p:nvPr/>
        </p:nvCxnSpPr>
        <p:spPr>
          <a:xfrm flipV="1">
            <a:off x="4313570" y="4413715"/>
            <a:ext cx="2453" cy="338145"/>
          </a:xfrm>
          <a:prstGeom prst="straightConnector1">
            <a:avLst/>
          </a:prstGeom>
          <a:ln w="2540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75"/>
          <p:cNvCxnSpPr/>
          <p:nvPr/>
        </p:nvCxnSpPr>
        <p:spPr>
          <a:xfrm flipV="1">
            <a:off x="1673924" y="4128804"/>
            <a:ext cx="0" cy="623056"/>
          </a:xfrm>
          <a:prstGeom prst="straightConnector1">
            <a:avLst/>
          </a:prstGeom>
          <a:ln w="25400"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/>
          <p:cNvCxnSpPr/>
          <p:nvPr/>
        </p:nvCxnSpPr>
        <p:spPr>
          <a:xfrm flipV="1">
            <a:off x="6919728" y="4125532"/>
            <a:ext cx="0" cy="626328"/>
          </a:xfrm>
          <a:prstGeom prst="straightConnector1">
            <a:avLst/>
          </a:prstGeom>
          <a:ln w="25400"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자유형 78"/>
          <p:cNvSpPr/>
          <p:nvPr/>
        </p:nvSpPr>
        <p:spPr>
          <a:xfrm>
            <a:off x="4021584" y="4099667"/>
            <a:ext cx="550416" cy="314048"/>
          </a:xfrm>
          <a:custGeom>
            <a:avLst/>
            <a:gdLst>
              <a:gd name="connsiteX0" fmla="*/ 0 w 550416"/>
              <a:gd name="connsiteY0" fmla="*/ 26633 h 355107"/>
              <a:gd name="connsiteX1" fmla="*/ 0 w 550416"/>
              <a:gd name="connsiteY1" fmla="*/ 355107 h 355107"/>
              <a:gd name="connsiteX2" fmla="*/ 550416 w 550416"/>
              <a:gd name="connsiteY2" fmla="*/ 355107 h 355107"/>
              <a:gd name="connsiteX3" fmla="*/ 550416 w 550416"/>
              <a:gd name="connsiteY3" fmla="*/ 0 h 355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0416" h="355107">
                <a:moveTo>
                  <a:pt x="0" y="26633"/>
                </a:moveTo>
                <a:lnTo>
                  <a:pt x="0" y="355107"/>
                </a:lnTo>
                <a:lnTo>
                  <a:pt x="550416" y="355107"/>
                </a:lnTo>
                <a:lnTo>
                  <a:pt x="550416" y="0"/>
                </a:lnTo>
              </a:path>
            </a:pathLst>
          </a:custGeom>
          <a:noFill/>
          <a:ln>
            <a:solidFill>
              <a:srgbClr val="4A7EBB"/>
            </a:solidFill>
            <a:headEnd type="oval" w="lg" len="lg"/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TextBox 82"/>
          <p:cNvSpPr txBox="1"/>
          <p:nvPr/>
        </p:nvSpPr>
        <p:spPr>
          <a:xfrm>
            <a:off x="797252" y="5676126"/>
            <a:ext cx="2544615" cy="572464"/>
          </a:xfrm>
          <a:prstGeom prst="round1Rect">
            <a:avLst/>
          </a:prstGeo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dirty="0" smtClean="0">
                <a:latin typeface="+mn-ea"/>
              </a:rPr>
              <a:t>- API</a:t>
            </a:r>
            <a:r>
              <a:rPr lang="ko-KR" altLang="en-US" sz="1200" b="1" dirty="0" smtClean="0">
                <a:latin typeface="+mn-ea"/>
              </a:rPr>
              <a:t>를 통해 제공되는 정보 접근 </a:t>
            </a:r>
            <a:endParaRPr lang="en-US" altLang="ko-KR" sz="1200" b="1" dirty="0" smtClean="0"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ko-KR" altLang="en-US" sz="1200" b="1" dirty="0" smtClean="0">
                <a:latin typeface="+mn-ea"/>
              </a:rPr>
              <a:t>  </a:t>
            </a:r>
            <a:r>
              <a:rPr lang="en-US" altLang="ko-KR" sz="1200" b="1" dirty="0" smtClean="0">
                <a:latin typeface="+mn-ea"/>
              </a:rPr>
              <a:t>(</a:t>
            </a:r>
            <a:r>
              <a:rPr lang="ko-KR" altLang="en-US" sz="1200" b="1" dirty="0" smtClean="0">
                <a:latin typeface="+mn-ea"/>
              </a:rPr>
              <a:t>개인정보 수집</a:t>
            </a:r>
            <a:r>
              <a:rPr lang="en-US" altLang="ko-KR" sz="1200" b="1" dirty="0" smtClean="0">
                <a:latin typeface="+mn-ea"/>
              </a:rPr>
              <a:t>)</a:t>
            </a:r>
            <a:endParaRPr lang="ko-KR" altLang="en-US" sz="1200" b="1" dirty="0">
              <a:latin typeface="+mn-ea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674515" y="5343034"/>
            <a:ext cx="21900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>
                <a:latin typeface="+mn-ea"/>
              </a:rPr>
              <a:t>① 일반 권한 </a:t>
            </a:r>
            <a:r>
              <a:rPr lang="en-US" altLang="ko-KR" sz="1200" b="1" dirty="0" smtClean="0">
                <a:latin typeface="+mn-ea"/>
              </a:rPr>
              <a:t>: </a:t>
            </a:r>
            <a:r>
              <a:rPr lang="ko-KR" altLang="en-US" sz="1200" b="1" dirty="0" smtClean="0">
                <a:latin typeface="+mn-ea"/>
              </a:rPr>
              <a:t>접근제어 환경</a:t>
            </a:r>
            <a:endParaRPr lang="en-US" altLang="ko-KR" sz="1200" b="1" dirty="0" smtClean="0">
              <a:latin typeface="+mn-ea"/>
            </a:endParaRPr>
          </a:p>
        </p:txBody>
      </p:sp>
      <p:grpSp>
        <p:nvGrpSpPr>
          <p:cNvPr id="112" name="그룹 111"/>
          <p:cNvGrpSpPr/>
          <p:nvPr/>
        </p:nvGrpSpPr>
        <p:grpSpPr>
          <a:xfrm>
            <a:off x="5199026" y="5355110"/>
            <a:ext cx="2515093" cy="902533"/>
            <a:chOff x="5199026" y="5255943"/>
            <a:chExt cx="2515093" cy="902533"/>
          </a:xfrm>
        </p:grpSpPr>
        <p:sp>
          <p:nvSpPr>
            <p:cNvPr id="85" name="TextBox 84"/>
            <p:cNvSpPr txBox="1"/>
            <p:nvPr/>
          </p:nvSpPr>
          <p:spPr>
            <a:xfrm>
              <a:off x="5323262" y="5586012"/>
              <a:ext cx="2390857" cy="572464"/>
            </a:xfrm>
            <a:prstGeom prst="round1Rect">
              <a:avLst/>
            </a:prstGeom>
            <a:ln>
              <a:noFill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ko-KR" sz="1200" b="1" dirty="0" smtClean="0">
                  <a:latin typeface="+mn-ea"/>
                </a:rPr>
                <a:t>- </a:t>
              </a:r>
              <a:r>
                <a:rPr lang="ko-KR" altLang="en-US" sz="1200" b="1" dirty="0" smtClean="0">
                  <a:latin typeface="+mn-ea"/>
                </a:rPr>
                <a:t>프로세스 메모리 조작 가능</a:t>
              </a:r>
              <a:endParaRPr lang="en-US" altLang="ko-KR" sz="1200" b="1" dirty="0" smtClean="0">
                <a:latin typeface="+mn-ea"/>
              </a:endParaRPr>
            </a:p>
            <a:p>
              <a:pPr>
                <a:lnSpc>
                  <a:spcPct val="130000"/>
                </a:lnSpc>
              </a:pPr>
              <a:r>
                <a:rPr lang="en-US" altLang="ko-KR" sz="1200" b="1" dirty="0" smtClean="0">
                  <a:latin typeface="+mn-ea"/>
                </a:rPr>
                <a:t>- </a:t>
              </a:r>
              <a:r>
                <a:rPr lang="ko-KR" altLang="en-US" sz="1200" b="1" dirty="0" smtClean="0">
                  <a:latin typeface="+mn-ea"/>
                </a:rPr>
                <a:t>보호데이터 접근 및 수정 가능</a:t>
              </a:r>
              <a:endParaRPr lang="ko-KR" altLang="en-US" sz="1200" b="1" dirty="0">
                <a:latin typeface="+mn-ea"/>
              </a:endParaRPr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5199026" y="5255943"/>
              <a:ext cx="234391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b="1" dirty="0" smtClean="0">
                  <a:latin typeface="+mn-ea"/>
                </a:rPr>
                <a:t>② </a:t>
              </a:r>
              <a:r>
                <a:rPr lang="ko-KR" altLang="en-US" sz="1200" b="1" dirty="0" err="1" smtClean="0">
                  <a:latin typeface="+mn-ea"/>
                </a:rPr>
                <a:t>루팅</a:t>
              </a:r>
              <a:r>
                <a:rPr lang="ko-KR" altLang="en-US" sz="1200" b="1" dirty="0" smtClean="0">
                  <a:latin typeface="+mn-ea"/>
                </a:rPr>
                <a:t> 권한 </a:t>
              </a:r>
              <a:r>
                <a:rPr lang="en-US" altLang="ko-KR" sz="1200" b="1" dirty="0" smtClean="0">
                  <a:latin typeface="+mn-ea"/>
                </a:rPr>
                <a:t>: </a:t>
              </a:r>
              <a:r>
                <a:rPr lang="ko-KR" altLang="en-US" sz="1200" b="1" dirty="0" smtClean="0">
                  <a:latin typeface="+mn-ea"/>
                </a:rPr>
                <a:t>접근제어 무력화</a:t>
              </a:r>
              <a:endParaRPr lang="en-US" altLang="ko-KR" sz="1200" b="1" dirty="0" smtClean="0">
                <a:latin typeface="+mn-ea"/>
              </a:endParaRPr>
            </a:p>
          </p:txBody>
        </p:sp>
      </p:grpSp>
      <p:grpSp>
        <p:nvGrpSpPr>
          <p:cNvPr id="113" name="그룹 112"/>
          <p:cNvGrpSpPr/>
          <p:nvPr/>
        </p:nvGrpSpPr>
        <p:grpSpPr>
          <a:xfrm>
            <a:off x="273898" y="1431667"/>
            <a:ext cx="8069169" cy="3248553"/>
            <a:chOff x="273898" y="1332500"/>
            <a:chExt cx="8069169" cy="3248553"/>
          </a:xfrm>
        </p:grpSpPr>
        <p:grpSp>
          <p:nvGrpSpPr>
            <p:cNvPr id="108" name="그룹 107"/>
            <p:cNvGrpSpPr/>
            <p:nvPr/>
          </p:nvGrpSpPr>
          <p:grpSpPr>
            <a:xfrm>
              <a:off x="273898" y="1332500"/>
              <a:ext cx="2786173" cy="3248553"/>
              <a:chOff x="273898" y="1332500"/>
              <a:chExt cx="2786173" cy="3248553"/>
            </a:xfrm>
          </p:grpSpPr>
          <p:sp>
            <p:nvSpPr>
              <p:cNvPr id="88" name="자유형 87"/>
              <p:cNvSpPr/>
              <p:nvPr/>
            </p:nvSpPr>
            <p:spPr>
              <a:xfrm>
                <a:off x="353085" y="1439501"/>
                <a:ext cx="2706986" cy="3141552"/>
              </a:xfrm>
              <a:custGeom>
                <a:avLst/>
                <a:gdLst>
                  <a:gd name="connsiteX0" fmla="*/ 1213165 w 2706986"/>
                  <a:gd name="connsiteY0" fmla="*/ 18107 h 3141552"/>
                  <a:gd name="connsiteX1" fmla="*/ 588475 w 2706986"/>
                  <a:gd name="connsiteY1" fmla="*/ 27160 h 3141552"/>
                  <a:gd name="connsiteX2" fmla="*/ 72428 w 2706986"/>
                  <a:gd name="connsiteY2" fmla="*/ 162962 h 3141552"/>
                  <a:gd name="connsiteX3" fmla="*/ 190123 w 2706986"/>
                  <a:gd name="connsiteY3" fmla="*/ 1348966 h 3141552"/>
                  <a:gd name="connsiteX4" fmla="*/ 0 w 2706986"/>
                  <a:gd name="connsiteY4" fmla="*/ 2136618 h 3141552"/>
                  <a:gd name="connsiteX5" fmla="*/ 190123 w 2706986"/>
                  <a:gd name="connsiteY5" fmla="*/ 2679826 h 3141552"/>
                  <a:gd name="connsiteX6" fmla="*/ 144856 w 2706986"/>
                  <a:gd name="connsiteY6" fmla="*/ 3123446 h 3141552"/>
                  <a:gd name="connsiteX7" fmla="*/ 950614 w 2706986"/>
                  <a:gd name="connsiteY7" fmla="*/ 3141552 h 3141552"/>
                  <a:gd name="connsiteX8" fmla="*/ 2127565 w 2706986"/>
                  <a:gd name="connsiteY8" fmla="*/ 3123446 h 3141552"/>
                  <a:gd name="connsiteX9" fmla="*/ 2706986 w 2706986"/>
                  <a:gd name="connsiteY9" fmla="*/ 2580238 h 3141552"/>
                  <a:gd name="connsiteX10" fmla="*/ 2516864 w 2706986"/>
                  <a:gd name="connsiteY10" fmla="*/ 1665838 h 3141552"/>
                  <a:gd name="connsiteX11" fmla="*/ 2688879 w 2706986"/>
                  <a:gd name="connsiteY11" fmla="*/ 805758 h 3141552"/>
                  <a:gd name="connsiteX12" fmla="*/ 2580238 w 2706986"/>
                  <a:gd name="connsiteY12" fmla="*/ 434566 h 3141552"/>
                  <a:gd name="connsiteX13" fmla="*/ 2408222 w 2706986"/>
                  <a:gd name="connsiteY13" fmla="*/ 0 h 3141552"/>
                  <a:gd name="connsiteX14" fmla="*/ 1484768 w 2706986"/>
                  <a:gd name="connsiteY14" fmla="*/ 117695 h 3141552"/>
                  <a:gd name="connsiteX15" fmla="*/ 1213165 w 2706986"/>
                  <a:gd name="connsiteY15" fmla="*/ 18107 h 31415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706986" h="3141552">
                    <a:moveTo>
                      <a:pt x="1213165" y="18107"/>
                    </a:moveTo>
                    <a:lnTo>
                      <a:pt x="588475" y="27160"/>
                    </a:lnTo>
                    <a:lnTo>
                      <a:pt x="72428" y="162962"/>
                    </a:lnTo>
                    <a:lnTo>
                      <a:pt x="190123" y="1348966"/>
                    </a:lnTo>
                    <a:lnTo>
                      <a:pt x="0" y="2136618"/>
                    </a:lnTo>
                    <a:lnTo>
                      <a:pt x="190123" y="2679826"/>
                    </a:lnTo>
                    <a:lnTo>
                      <a:pt x="144856" y="3123446"/>
                    </a:lnTo>
                    <a:lnTo>
                      <a:pt x="950614" y="3141552"/>
                    </a:lnTo>
                    <a:lnTo>
                      <a:pt x="2127565" y="3123446"/>
                    </a:lnTo>
                    <a:lnTo>
                      <a:pt x="2706986" y="2580238"/>
                    </a:lnTo>
                    <a:lnTo>
                      <a:pt x="2516864" y="1665838"/>
                    </a:lnTo>
                    <a:lnTo>
                      <a:pt x="2688879" y="805758"/>
                    </a:lnTo>
                    <a:lnTo>
                      <a:pt x="2580238" y="434566"/>
                    </a:lnTo>
                    <a:lnTo>
                      <a:pt x="2408222" y="0"/>
                    </a:lnTo>
                    <a:lnTo>
                      <a:pt x="1484768" y="117695"/>
                    </a:lnTo>
                    <a:lnTo>
                      <a:pt x="1213165" y="18107"/>
                    </a:lnTo>
                    <a:close/>
                  </a:path>
                </a:pathLst>
              </a:custGeom>
              <a:solidFill>
                <a:srgbClr val="FF0000">
                  <a:alpha val="23000"/>
                </a:srgbClr>
              </a:solidFill>
              <a:ln>
                <a:noFill/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1" name="폭발 1 90"/>
              <p:cNvSpPr/>
              <p:nvPr/>
            </p:nvSpPr>
            <p:spPr>
              <a:xfrm>
                <a:off x="273898" y="1332500"/>
                <a:ext cx="668338" cy="571500"/>
              </a:xfrm>
              <a:prstGeom prst="irregularSeal1">
                <a:avLst/>
              </a:prstGeom>
              <a:gradFill>
                <a:gsLst>
                  <a:gs pos="100000">
                    <a:srgbClr val="FF0000"/>
                  </a:gs>
                  <a:gs pos="100000">
                    <a:schemeClr val="accent2">
                      <a:shade val="70000"/>
                      <a:satMod val="150000"/>
                    </a:schemeClr>
                  </a:gs>
                </a:gsLst>
              </a:gradFill>
              <a:ln>
                <a:noFill/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kumimoji="1"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kumimoji="1"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kumimoji="1"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kumimoji="1"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ko-KR" altLang="en-US">
                  <a:latin typeface="+mn-ea"/>
                </a:endParaRPr>
              </a:p>
            </p:txBody>
          </p:sp>
        </p:grpSp>
        <p:grpSp>
          <p:nvGrpSpPr>
            <p:cNvPr id="109" name="그룹 108"/>
            <p:cNvGrpSpPr/>
            <p:nvPr/>
          </p:nvGrpSpPr>
          <p:grpSpPr>
            <a:xfrm>
              <a:off x="2864538" y="1332500"/>
              <a:ext cx="2802525" cy="3248553"/>
              <a:chOff x="2864538" y="1332500"/>
              <a:chExt cx="2802525" cy="3248553"/>
            </a:xfrm>
          </p:grpSpPr>
          <p:sp>
            <p:nvSpPr>
              <p:cNvPr id="89" name="자유형 88"/>
              <p:cNvSpPr/>
              <p:nvPr/>
            </p:nvSpPr>
            <p:spPr>
              <a:xfrm>
                <a:off x="2960077" y="1439501"/>
                <a:ext cx="2706986" cy="3141552"/>
              </a:xfrm>
              <a:custGeom>
                <a:avLst/>
                <a:gdLst>
                  <a:gd name="connsiteX0" fmla="*/ 1213165 w 2706986"/>
                  <a:gd name="connsiteY0" fmla="*/ 18107 h 3141552"/>
                  <a:gd name="connsiteX1" fmla="*/ 588475 w 2706986"/>
                  <a:gd name="connsiteY1" fmla="*/ 27160 h 3141552"/>
                  <a:gd name="connsiteX2" fmla="*/ 72428 w 2706986"/>
                  <a:gd name="connsiteY2" fmla="*/ 162962 h 3141552"/>
                  <a:gd name="connsiteX3" fmla="*/ 190123 w 2706986"/>
                  <a:gd name="connsiteY3" fmla="*/ 1348966 h 3141552"/>
                  <a:gd name="connsiteX4" fmla="*/ 0 w 2706986"/>
                  <a:gd name="connsiteY4" fmla="*/ 2136618 h 3141552"/>
                  <a:gd name="connsiteX5" fmla="*/ 190123 w 2706986"/>
                  <a:gd name="connsiteY5" fmla="*/ 2679826 h 3141552"/>
                  <a:gd name="connsiteX6" fmla="*/ 144856 w 2706986"/>
                  <a:gd name="connsiteY6" fmla="*/ 3123446 h 3141552"/>
                  <a:gd name="connsiteX7" fmla="*/ 950614 w 2706986"/>
                  <a:gd name="connsiteY7" fmla="*/ 3141552 h 3141552"/>
                  <a:gd name="connsiteX8" fmla="*/ 2127565 w 2706986"/>
                  <a:gd name="connsiteY8" fmla="*/ 3123446 h 3141552"/>
                  <a:gd name="connsiteX9" fmla="*/ 2706986 w 2706986"/>
                  <a:gd name="connsiteY9" fmla="*/ 2580238 h 3141552"/>
                  <a:gd name="connsiteX10" fmla="*/ 2516864 w 2706986"/>
                  <a:gd name="connsiteY10" fmla="*/ 1665838 h 3141552"/>
                  <a:gd name="connsiteX11" fmla="*/ 2688879 w 2706986"/>
                  <a:gd name="connsiteY11" fmla="*/ 805758 h 3141552"/>
                  <a:gd name="connsiteX12" fmla="*/ 2580238 w 2706986"/>
                  <a:gd name="connsiteY12" fmla="*/ 434566 h 3141552"/>
                  <a:gd name="connsiteX13" fmla="*/ 2408222 w 2706986"/>
                  <a:gd name="connsiteY13" fmla="*/ 0 h 3141552"/>
                  <a:gd name="connsiteX14" fmla="*/ 1484768 w 2706986"/>
                  <a:gd name="connsiteY14" fmla="*/ 117695 h 3141552"/>
                  <a:gd name="connsiteX15" fmla="*/ 1213165 w 2706986"/>
                  <a:gd name="connsiteY15" fmla="*/ 18107 h 31415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706986" h="3141552">
                    <a:moveTo>
                      <a:pt x="1213165" y="18107"/>
                    </a:moveTo>
                    <a:lnTo>
                      <a:pt x="588475" y="27160"/>
                    </a:lnTo>
                    <a:lnTo>
                      <a:pt x="72428" y="162962"/>
                    </a:lnTo>
                    <a:lnTo>
                      <a:pt x="190123" y="1348966"/>
                    </a:lnTo>
                    <a:lnTo>
                      <a:pt x="0" y="2136618"/>
                    </a:lnTo>
                    <a:lnTo>
                      <a:pt x="190123" y="2679826"/>
                    </a:lnTo>
                    <a:lnTo>
                      <a:pt x="144856" y="3123446"/>
                    </a:lnTo>
                    <a:lnTo>
                      <a:pt x="950614" y="3141552"/>
                    </a:lnTo>
                    <a:lnTo>
                      <a:pt x="2127565" y="3123446"/>
                    </a:lnTo>
                    <a:lnTo>
                      <a:pt x="2706986" y="2580238"/>
                    </a:lnTo>
                    <a:lnTo>
                      <a:pt x="2516864" y="1665838"/>
                    </a:lnTo>
                    <a:lnTo>
                      <a:pt x="2688879" y="805758"/>
                    </a:lnTo>
                    <a:lnTo>
                      <a:pt x="2580238" y="434566"/>
                    </a:lnTo>
                    <a:lnTo>
                      <a:pt x="2408222" y="0"/>
                    </a:lnTo>
                    <a:lnTo>
                      <a:pt x="1484768" y="117695"/>
                    </a:lnTo>
                    <a:lnTo>
                      <a:pt x="1213165" y="18107"/>
                    </a:lnTo>
                    <a:close/>
                  </a:path>
                </a:pathLst>
              </a:custGeom>
              <a:solidFill>
                <a:srgbClr val="FF0000">
                  <a:alpha val="23000"/>
                </a:srgbClr>
              </a:solidFill>
              <a:ln>
                <a:noFill/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2" name="폭발 1 91"/>
              <p:cNvSpPr/>
              <p:nvPr/>
            </p:nvSpPr>
            <p:spPr>
              <a:xfrm>
                <a:off x="2864538" y="1332500"/>
                <a:ext cx="668338" cy="571500"/>
              </a:xfrm>
              <a:prstGeom prst="irregularSeal1">
                <a:avLst/>
              </a:prstGeom>
              <a:gradFill>
                <a:gsLst>
                  <a:gs pos="100000">
                    <a:srgbClr val="FF0000"/>
                  </a:gs>
                  <a:gs pos="100000">
                    <a:schemeClr val="accent2">
                      <a:shade val="70000"/>
                      <a:satMod val="150000"/>
                    </a:schemeClr>
                  </a:gs>
                </a:gsLst>
              </a:gradFill>
              <a:ln>
                <a:noFill/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kumimoji="1"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kumimoji="1"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kumimoji="1"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kumimoji="1"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ko-KR" altLang="en-US">
                  <a:latin typeface="+mn-ea"/>
                </a:endParaRPr>
              </a:p>
            </p:txBody>
          </p:sp>
        </p:grpSp>
        <p:grpSp>
          <p:nvGrpSpPr>
            <p:cNvPr id="110" name="그룹 109"/>
            <p:cNvGrpSpPr/>
            <p:nvPr/>
          </p:nvGrpSpPr>
          <p:grpSpPr>
            <a:xfrm>
              <a:off x="5479824" y="1332500"/>
              <a:ext cx="2863243" cy="3248553"/>
              <a:chOff x="5479824" y="1332500"/>
              <a:chExt cx="2863243" cy="3248553"/>
            </a:xfrm>
          </p:grpSpPr>
          <p:sp>
            <p:nvSpPr>
              <p:cNvPr id="90" name="자유형 89"/>
              <p:cNvSpPr/>
              <p:nvPr/>
            </p:nvSpPr>
            <p:spPr>
              <a:xfrm>
                <a:off x="5636081" y="1439501"/>
                <a:ext cx="2706986" cy="3141552"/>
              </a:xfrm>
              <a:custGeom>
                <a:avLst/>
                <a:gdLst>
                  <a:gd name="connsiteX0" fmla="*/ 1213165 w 2706986"/>
                  <a:gd name="connsiteY0" fmla="*/ 18107 h 3141552"/>
                  <a:gd name="connsiteX1" fmla="*/ 588475 w 2706986"/>
                  <a:gd name="connsiteY1" fmla="*/ 27160 h 3141552"/>
                  <a:gd name="connsiteX2" fmla="*/ 72428 w 2706986"/>
                  <a:gd name="connsiteY2" fmla="*/ 162962 h 3141552"/>
                  <a:gd name="connsiteX3" fmla="*/ 190123 w 2706986"/>
                  <a:gd name="connsiteY3" fmla="*/ 1348966 h 3141552"/>
                  <a:gd name="connsiteX4" fmla="*/ 0 w 2706986"/>
                  <a:gd name="connsiteY4" fmla="*/ 2136618 h 3141552"/>
                  <a:gd name="connsiteX5" fmla="*/ 190123 w 2706986"/>
                  <a:gd name="connsiteY5" fmla="*/ 2679826 h 3141552"/>
                  <a:gd name="connsiteX6" fmla="*/ 144856 w 2706986"/>
                  <a:gd name="connsiteY6" fmla="*/ 3123446 h 3141552"/>
                  <a:gd name="connsiteX7" fmla="*/ 950614 w 2706986"/>
                  <a:gd name="connsiteY7" fmla="*/ 3141552 h 3141552"/>
                  <a:gd name="connsiteX8" fmla="*/ 2127565 w 2706986"/>
                  <a:gd name="connsiteY8" fmla="*/ 3123446 h 3141552"/>
                  <a:gd name="connsiteX9" fmla="*/ 2706986 w 2706986"/>
                  <a:gd name="connsiteY9" fmla="*/ 2580238 h 3141552"/>
                  <a:gd name="connsiteX10" fmla="*/ 2516864 w 2706986"/>
                  <a:gd name="connsiteY10" fmla="*/ 1665838 h 3141552"/>
                  <a:gd name="connsiteX11" fmla="*/ 2688879 w 2706986"/>
                  <a:gd name="connsiteY11" fmla="*/ 805758 h 3141552"/>
                  <a:gd name="connsiteX12" fmla="*/ 2580238 w 2706986"/>
                  <a:gd name="connsiteY12" fmla="*/ 434566 h 3141552"/>
                  <a:gd name="connsiteX13" fmla="*/ 2408222 w 2706986"/>
                  <a:gd name="connsiteY13" fmla="*/ 0 h 3141552"/>
                  <a:gd name="connsiteX14" fmla="*/ 1484768 w 2706986"/>
                  <a:gd name="connsiteY14" fmla="*/ 117695 h 3141552"/>
                  <a:gd name="connsiteX15" fmla="*/ 1213165 w 2706986"/>
                  <a:gd name="connsiteY15" fmla="*/ 18107 h 31415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706986" h="3141552">
                    <a:moveTo>
                      <a:pt x="1213165" y="18107"/>
                    </a:moveTo>
                    <a:lnTo>
                      <a:pt x="588475" y="27160"/>
                    </a:lnTo>
                    <a:lnTo>
                      <a:pt x="72428" y="162962"/>
                    </a:lnTo>
                    <a:lnTo>
                      <a:pt x="190123" y="1348966"/>
                    </a:lnTo>
                    <a:lnTo>
                      <a:pt x="0" y="2136618"/>
                    </a:lnTo>
                    <a:lnTo>
                      <a:pt x="190123" y="2679826"/>
                    </a:lnTo>
                    <a:lnTo>
                      <a:pt x="144856" y="3123446"/>
                    </a:lnTo>
                    <a:lnTo>
                      <a:pt x="950614" y="3141552"/>
                    </a:lnTo>
                    <a:lnTo>
                      <a:pt x="2127565" y="3123446"/>
                    </a:lnTo>
                    <a:lnTo>
                      <a:pt x="2706986" y="2580238"/>
                    </a:lnTo>
                    <a:lnTo>
                      <a:pt x="2516864" y="1665838"/>
                    </a:lnTo>
                    <a:lnTo>
                      <a:pt x="2688879" y="805758"/>
                    </a:lnTo>
                    <a:lnTo>
                      <a:pt x="2580238" y="434566"/>
                    </a:lnTo>
                    <a:lnTo>
                      <a:pt x="2408222" y="0"/>
                    </a:lnTo>
                    <a:lnTo>
                      <a:pt x="1484768" y="117695"/>
                    </a:lnTo>
                    <a:lnTo>
                      <a:pt x="1213165" y="18107"/>
                    </a:lnTo>
                    <a:close/>
                  </a:path>
                </a:pathLst>
              </a:custGeom>
              <a:solidFill>
                <a:srgbClr val="FF0000">
                  <a:alpha val="23000"/>
                </a:srgbClr>
              </a:solidFill>
              <a:ln>
                <a:noFill/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3" name="폭발 1 92"/>
              <p:cNvSpPr/>
              <p:nvPr/>
            </p:nvSpPr>
            <p:spPr>
              <a:xfrm>
                <a:off x="5479824" y="1332500"/>
                <a:ext cx="668338" cy="571500"/>
              </a:xfrm>
              <a:prstGeom prst="irregularSeal1">
                <a:avLst/>
              </a:prstGeom>
              <a:gradFill>
                <a:gsLst>
                  <a:gs pos="100000">
                    <a:srgbClr val="FF0000"/>
                  </a:gs>
                  <a:gs pos="100000">
                    <a:schemeClr val="accent2">
                      <a:shade val="70000"/>
                      <a:satMod val="150000"/>
                    </a:schemeClr>
                  </a:gs>
                </a:gsLst>
              </a:gradFill>
              <a:ln>
                <a:noFill/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kumimoji="1"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kumimoji="1"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kumimoji="1"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kumimoji="1"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ko-KR" altLang="en-US">
                  <a:latin typeface="+mn-ea"/>
                </a:endParaRPr>
              </a:p>
            </p:txBody>
          </p:sp>
        </p:grpSp>
      </p:grpSp>
      <p:grpSp>
        <p:nvGrpSpPr>
          <p:cNvPr id="111" name="그룹 110"/>
          <p:cNvGrpSpPr/>
          <p:nvPr/>
        </p:nvGrpSpPr>
        <p:grpSpPr>
          <a:xfrm>
            <a:off x="2235210" y="3978063"/>
            <a:ext cx="4314658" cy="1551816"/>
            <a:chOff x="2235210" y="4044122"/>
            <a:chExt cx="4314658" cy="1551816"/>
          </a:xfrm>
        </p:grpSpPr>
        <p:cxnSp>
          <p:nvCxnSpPr>
            <p:cNvPr id="95" name="직선 화살표 연결선 94"/>
            <p:cNvCxnSpPr/>
            <p:nvPr/>
          </p:nvCxnSpPr>
          <p:spPr>
            <a:xfrm flipH="1" flipV="1">
              <a:off x="2235210" y="4157524"/>
              <a:ext cx="1565265" cy="1438414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화살표 연결선 95"/>
            <p:cNvCxnSpPr/>
            <p:nvPr/>
          </p:nvCxnSpPr>
          <p:spPr>
            <a:xfrm flipV="1">
              <a:off x="4819650" y="4044122"/>
              <a:ext cx="1730218" cy="1547053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화살표 연결선 97"/>
            <p:cNvCxnSpPr/>
            <p:nvPr/>
          </p:nvCxnSpPr>
          <p:spPr>
            <a:xfrm flipV="1">
              <a:off x="4311174" y="4049163"/>
              <a:ext cx="0" cy="1540079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4" name="TextBox 14"/>
          <p:cNvSpPr txBox="1">
            <a:spLocks noChangeArrowheads="1"/>
          </p:cNvSpPr>
          <p:nvPr/>
        </p:nvSpPr>
        <p:spPr bwMode="auto">
          <a:xfrm>
            <a:off x="584401" y="1538183"/>
            <a:ext cx="732893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9pPr>
          </a:lstStyle>
          <a:p>
            <a:r>
              <a:rPr kumimoji="0" lang="ko-KR" altLang="en-US" sz="1000" b="1" dirty="0" smtClean="0">
                <a:solidFill>
                  <a:srgbClr val="000000"/>
                </a:solidFill>
                <a:latin typeface="+mn-ea"/>
                <a:ea typeface="+mn-ea"/>
              </a:rPr>
              <a:t>일반 </a:t>
            </a:r>
            <a:r>
              <a:rPr kumimoji="0" lang="ko-KR" altLang="en-US" sz="1000" b="1" dirty="0" err="1" smtClean="0">
                <a:solidFill>
                  <a:srgbClr val="000000"/>
                </a:solidFill>
                <a:latin typeface="+mn-ea"/>
                <a:ea typeface="+mn-ea"/>
              </a:rPr>
              <a:t>앱</a:t>
            </a:r>
            <a:r>
              <a:rPr kumimoji="0" lang="ko-KR" altLang="en-US" sz="1000" b="1" dirty="0" smtClean="0">
                <a:solidFill>
                  <a:srgbClr val="000000"/>
                </a:solidFill>
                <a:latin typeface="+mn-ea"/>
                <a:ea typeface="+mn-ea"/>
              </a:rPr>
              <a:t> </a:t>
            </a:r>
            <a:r>
              <a:rPr kumimoji="0" lang="en-US" altLang="ko-KR" sz="1000" b="1" dirty="0" smtClean="0">
                <a:solidFill>
                  <a:srgbClr val="000000"/>
                </a:solidFill>
                <a:latin typeface="+mn-ea"/>
                <a:ea typeface="+mn-ea"/>
              </a:rPr>
              <a:t>1</a:t>
            </a:r>
            <a:endParaRPr kumimoji="0" lang="ko-KR" altLang="en-US" sz="1000" b="1" dirty="0">
              <a:solidFill>
                <a:srgbClr val="000000"/>
              </a:solidFill>
              <a:latin typeface="+mn-ea"/>
              <a:ea typeface="+mn-ea"/>
            </a:endParaRPr>
          </a:p>
        </p:txBody>
      </p:sp>
      <p:sp>
        <p:nvSpPr>
          <p:cNvPr id="115" name="TextBox 14"/>
          <p:cNvSpPr txBox="1">
            <a:spLocks noChangeArrowheads="1"/>
          </p:cNvSpPr>
          <p:nvPr/>
        </p:nvSpPr>
        <p:spPr bwMode="auto">
          <a:xfrm>
            <a:off x="3141260" y="1538183"/>
            <a:ext cx="732893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9pPr>
          </a:lstStyle>
          <a:p>
            <a:r>
              <a:rPr kumimoji="0" lang="ko-KR" altLang="en-US" sz="1000" b="1" dirty="0" smtClean="0">
                <a:solidFill>
                  <a:srgbClr val="000000"/>
                </a:solidFill>
                <a:latin typeface="+mn-ea"/>
                <a:ea typeface="+mn-ea"/>
              </a:rPr>
              <a:t>일반 </a:t>
            </a:r>
            <a:r>
              <a:rPr kumimoji="0" lang="ko-KR" altLang="en-US" sz="1000" b="1" dirty="0" err="1" smtClean="0">
                <a:solidFill>
                  <a:srgbClr val="000000"/>
                </a:solidFill>
                <a:latin typeface="+mn-ea"/>
                <a:ea typeface="+mn-ea"/>
              </a:rPr>
              <a:t>앱</a:t>
            </a:r>
            <a:r>
              <a:rPr kumimoji="0" lang="ko-KR" altLang="en-US" sz="1000" b="1" dirty="0" smtClean="0">
                <a:solidFill>
                  <a:srgbClr val="000000"/>
                </a:solidFill>
                <a:latin typeface="+mn-ea"/>
                <a:ea typeface="+mn-ea"/>
              </a:rPr>
              <a:t> </a:t>
            </a:r>
            <a:r>
              <a:rPr kumimoji="0" lang="en-US" altLang="ko-KR" sz="1000" b="1" dirty="0" smtClean="0">
                <a:solidFill>
                  <a:srgbClr val="000000"/>
                </a:solidFill>
                <a:latin typeface="+mn-ea"/>
                <a:ea typeface="+mn-ea"/>
              </a:rPr>
              <a:t>2</a:t>
            </a:r>
            <a:endParaRPr kumimoji="0" lang="ko-KR" altLang="en-US" sz="1000" b="1" dirty="0">
              <a:solidFill>
                <a:srgbClr val="000000"/>
              </a:solidFill>
              <a:latin typeface="+mn-ea"/>
              <a:ea typeface="+mn-ea"/>
            </a:endParaRPr>
          </a:p>
        </p:txBody>
      </p:sp>
      <p:sp>
        <p:nvSpPr>
          <p:cNvPr id="116" name="TextBox 14"/>
          <p:cNvSpPr txBox="1">
            <a:spLocks noChangeArrowheads="1"/>
          </p:cNvSpPr>
          <p:nvPr/>
        </p:nvSpPr>
        <p:spPr bwMode="auto">
          <a:xfrm>
            <a:off x="5747363" y="1538183"/>
            <a:ext cx="732893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9pPr>
          </a:lstStyle>
          <a:p>
            <a:r>
              <a:rPr kumimoji="0" lang="ko-KR" altLang="en-US" sz="1000" b="1" dirty="0" smtClean="0">
                <a:solidFill>
                  <a:srgbClr val="000000"/>
                </a:solidFill>
                <a:latin typeface="+mn-ea"/>
                <a:ea typeface="+mn-ea"/>
              </a:rPr>
              <a:t>일반 </a:t>
            </a:r>
            <a:r>
              <a:rPr kumimoji="0" lang="ko-KR" altLang="en-US" sz="1000" b="1" dirty="0" err="1" smtClean="0">
                <a:solidFill>
                  <a:srgbClr val="000000"/>
                </a:solidFill>
                <a:latin typeface="+mn-ea"/>
                <a:ea typeface="+mn-ea"/>
              </a:rPr>
              <a:t>앱</a:t>
            </a:r>
            <a:r>
              <a:rPr kumimoji="0" lang="ko-KR" altLang="en-US" sz="1000" b="1" dirty="0" smtClean="0">
                <a:solidFill>
                  <a:srgbClr val="000000"/>
                </a:solidFill>
                <a:latin typeface="+mn-ea"/>
                <a:ea typeface="+mn-ea"/>
              </a:rPr>
              <a:t> </a:t>
            </a:r>
            <a:r>
              <a:rPr lang="en-US" altLang="ko-KR" sz="1000" b="1" dirty="0">
                <a:solidFill>
                  <a:srgbClr val="000000"/>
                </a:solidFill>
                <a:latin typeface="+mn-ea"/>
                <a:ea typeface="+mn-ea"/>
              </a:rPr>
              <a:t>3</a:t>
            </a:r>
            <a:endParaRPr kumimoji="0" lang="ko-KR" altLang="en-US" sz="1000" b="1" dirty="0">
              <a:solidFill>
                <a:srgbClr val="000000"/>
              </a:solidFill>
              <a:latin typeface="+mn-ea"/>
              <a:ea typeface="+mn-ea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F50C08-B111-48CA-9451-ED0C857036E4}" type="slidenum">
              <a:rPr lang="ko-KR" altLang="en-US" smtClean="0"/>
              <a:pPr/>
              <a:t>19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27215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sz="3500" b="1" dirty="0">
                <a:solidFill>
                  <a:schemeClr val="tx1"/>
                </a:solidFill>
              </a:rPr>
              <a:t>INDEX</a:t>
            </a:r>
            <a:r>
              <a:rPr lang="ko-KR" altLang="en-US" dirty="0"/>
              <a:t/>
            </a:r>
            <a:br>
              <a:rPr lang="ko-KR" altLang="en-US" dirty="0"/>
            </a:b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1"/>
          </p:nvPr>
        </p:nvSpPr>
        <p:spPr>
          <a:prstGeom prst="rect">
            <a:avLst/>
          </a:prstGeom>
        </p:spPr>
        <p:txBody>
          <a:bodyPr anchor="ctr"/>
          <a:lstStyle/>
          <a:p>
            <a:pPr marL="457200" indent="-457200" defTabSz="914354" fontAlgn="auto">
              <a:spcAft>
                <a:spcPts val="0"/>
              </a:spcAft>
              <a:buFont typeface="+mj-lt"/>
              <a:buAutoNum type="arabicPeriod"/>
              <a:defRPr/>
            </a:pPr>
            <a:r>
              <a:rPr lang="ko-KR" altLang="en-US" sz="2800" b="1" dirty="0" smtClean="0">
                <a:solidFill>
                  <a:schemeClr val="tx1"/>
                </a:solidFill>
              </a:rPr>
              <a:t>개 요</a:t>
            </a:r>
            <a:endParaRPr lang="en-US" altLang="ko-KR" sz="2800" b="1" dirty="0" smtClean="0">
              <a:solidFill>
                <a:schemeClr val="tx1"/>
              </a:solidFill>
            </a:endParaRPr>
          </a:p>
          <a:p>
            <a:pPr marL="457200" indent="-457200" defTabSz="914354" fontAlgn="auto">
              <a:spcAft>
                <a:spcPts val="0"/>
              </a:spcAft>
              <a:buFont typeface="+mj-lt"/>
              <a:buAutoNum type="arabicPeriod"/>
              <a:defRPr/>
            </a:pPr>
            <a:endParaRPr lang="ko-KR" altLang="en-US" sz="2800" b="1" dirty="0" smtClean="0">
              <a:solidFill>
                <a:schemeClr val="tx1"/>
              </a:solidFill>
            </a:endParaRPr>
          </a:p>
          <a:p>
            <a:pPr marL="457200" indent="-457200" defTabSz="914354" fontAlgn="auto">
              <a:spcAft>
                <a:spcPts val="0"/>
              </a:spcAft>
              <a:buFont typeface="+mj-lt"/>
              <a:buAutoNum type="arabicPeriod"/>
              <a:defRPr/>
            </a:pPr>
            <a:r>
              <a:rPr lang="ko-KR" altLang="en-US" sz="2800" b="1" dirty="0" err="1" smtClean="0">
                <a:solidFill>
                  <a:schemeClr val="tx1"/>
                </a:solidFill>
              </a:rPr>
              <a:t>안드로이</a:t>
            </a:r>
            <a:r>
              <a:rPr lang="ko-KR" altLang="en-US" sz="2800" b="1" dirty="0" err="1">
                <a:solidFill>
                  <a:schemeClr val="tx1"/>
                </a:solidFill>
              </a:rPr>
              <a:t>드</a:t>
            </a:r>
            <a:r>
              <a:rPr lang="ko-KR" altLang="en-US" sz="2800" b="1" dirty="0" smtClean="0">
                <a:solidFill>
                  <a:schemeClr val="tx1"/>
                </a:solidFill>
              </a:rPr>
              <a:t> 보안</a:t>
            </a:r>
            <a:endParaRPr lang="en-US" altLang="ko-KR" sz="2800" b="1" dirty="0">
              <a:solidFill>
                <a:schemeClr val="tx1"/>
              </a:solidFill>
            </a:endParaRPr>
          </a:p>
          <a:p>
            <a:pPr marL="457200" indent="-457200" defTabSz="914354" fontAlgn="auto">
              <a:spcAft>
                <a:spcPts val="0"/>
              </a:spcAft>
              <a:buFont typeface="+mj-lt"/>
              <a:buAutoNum type="arabicPeriod"/>
              <a:defRPr/>
            </a:pPr>
            <a:endParaRPr lang="en-US" altLang="ko-KR" sz="2800" b="1" dirty="0">
              <a:solidFill>
                <a:schemeClr val="tx1"/>
              </a:solidFill>
            </a:endParaRPr>
          </a:p>
          <a:p>
            <a:pPr marL="457200" indent="-457200" defTabSz="914354" fontAlgn="auto"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altLang="ko-KR" sz="2800" b="1" dirty="0" smtClean="0">
                <a:solidFill>
                  <a:schemeClr val="tx1"/>
                </a:solidFill>
              </a:rPr>
              <a:t>FIDO (Fast </a:t>
            </a:r>
            <a:r>
              <a:rPr lang="en-US" altLang="ko-KR" sz="2800" b="1" dirty="0" err="1" smtClean="0">
                <a:solidFill>
                  <a:schemeClr val="tx1"/>
                </a:solidFill>
              </a:rPr>
              <a:t>IDentity</a:t>
            </a:r>
            <a:r>
              <a:rPr lang="en-US" altLang="ko-KR" sz="2800" b="1" dirty="0" smtClean="0">
                <a:solidFill>
                  <a:schemeClr val="tx1"/>
                </a:solidFill>
              </a:rPr>
              <a:t> Online)</a:t>
            </a:r>
          </a:p>
          <a:p>
            <a:pPr marL="457200" indent="-457200" defTabSz="914354" fontAlgn="auto">
              <a:spcAft>
                <a:spcPts val="0"/>
              </a:spcAft>
              <a:buFont typeface="+mj-lt"/>
              <a:buAutoNum type="arabicPeriod"/>
              <a:defRPr/>
            </a:pPr>
            <a:endParaRPr lang="en-US" altLang="ko-KR" sz="2800" b="1" dirty="0" smtClean="0">
              <a:solidFill>
                <a:schemeClr val="tx1"/>
              </a:solidFill>
            </a:endParaRPr>
          </a:p>
          <a:p>
            <a:pPr marL="457200" indent="-457200" defTabSz="914354" fontAlgn="auto">
              <a:spcAft>
                <a:spcPts val="0"/>
              </a:spcAft>
              <a:buFont typeface="+mj-lt"/>
              <a:buAutoNum type="arabicPeriod"/>
              <a:defRPr/>
            </a:pPr>
            <a:endParaRPr lang="ko-KR" altLang="en-US" sz="2800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F50C08-B111-48CA-9451-ED0C857036E4}" type="slidenum">
              <a:rPr lang="ko-KR" altLang="en-US" smtClean="0"/>
              <a:pPr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11386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sz="2500" b="1" dirty="0" err="1" smtClean="0">
                <a:solidFill>
                  <a:schemeClr val="tx1"/>
                </a:solidFill>
              </a:rPr>
              <a:t>뱅크월렛</a:t>
            </a:r>
            <a:r>
              <a:rPr lang="ko-KR" altLang="en-US" sz="2500" b="1" dirty="0" smtClean="0">
                <a:solidFill>
                  <a:schemeClr val="tx1"/>
                </a:solidFill>
              </a:rPr>
              <a:t> 카카오 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u"/>
            </a:pPr>
            <a:r>
              <a:rPr lang="ko-KR" altLang="en-US" sz="2000" b="1" dirty="0" err="1" smtClean="0">
                <a:solidFill>
                  <a:schemeClr val="accent3"/>
                </a:solidFill>
                <a:latin typeface="맑은 고딕" panose="020B0503020000020004" pitchFamily="50" charset="-127"/>
                <a:ea typeface="나눔고딕" panose="020D0604000000000000"/>
              </a:rPr>
              <a:t>모바일</a:t>
            </a:r>
            <a:r>
              <a:rPr lang="ko-KR" altLang="en-US" sz="2000" b="1" dirty="0" smtClean="0">
                <a:solidFill>
                  <a:schemeClr val="accent3"/>
                </a:solidFill>
                <a:latin typeface="맑은 고딕" panose="020B0503020000020004" pitchFamily="50" charset="-127"/>
                <a:ea typeface="나눔고딕" panose="020D0604000000000000"/>
              </a:rPr>
              <a:t> </a:t>
            </a:r>
            <a:r>
              <a:rPr lang="ko-KR" altLang="en-US" sz="2000" b="1" dirty="0">
                <a:solidFill>
                  <a:schemeClr val="accent3"/>
                </a:solidFill>
                <a:latin typeface="맑은 고딕" panose="020B0503020000020004" pitchFamily="50" charset="-127"/>
                <a:ea typeface="나눔고딕" panose="020D0604000000000000"/>
              </a:rPr>
              <a:t>지갑 서비스 </a:t>
            </a:r>
            <a:r>
              <a:rPr lang="en-US" altLang="ko-KR" sz="2000" b="1" dirty="0">
                <a:solidFill>
                  <a:schemeClr val="accent3"/>
                </a:solidFill>
                <a:latin typeface="맑은 고딕" panose="020B0503020000020004" pitchFamily="50" charset="-127"/>
                <a:ea typeface="나눔고딕" panose="020D0604000000000000"/>
              </a:rPr>
              <a:t>(</a:t>
            </a:r>
            <a:r>
              <a:rPr lang="ko-KR" altLang="en-US" sz="2000" b="1" dirty="0">
                <a:solidFill>
                  <a:schemeClr val="accent3"/>
                </a:solidFill>
                <a:latin typeface="맑은 고딕" panose="020B0503020000020004" pitchFamily="50" charset="-127"/>
                <a:ea typeface="나눔고딕" panose="020D0604000000000000"/>
              </a:rPr>
              <a:t>시중</a:t>
            </a:r>
            <a:r>
              <a:rPr lang="en-US" altLang="ko-KR" sz="2000" b="1" dirty="0">
                <a:solidFill>
                  <a:schemeClr val="accent3"/>
                </a:solidFill>
                <a:latin typeface="맑은 고딕" panose="020B0503020000020004" pitchFamily="50" charset="-127"/>
                <a:ea typeface="나눔고딕" panose="020D0604000000000000"/>
              </a:rPr>
              <a:t> 18</a:t>
            </a:r>
            <a:r>
              <a:rPr lang="ko-KR" altLang="en-US" sz="2000" b="1" dirty="0">
                <a:solidFill>
                  <a:schemeClr val="accent3"/>
                </a:solidFill>
                <a:latin typeface="맑은 고딕" panose="020B0503020000020004" pitchFamily="50" charset="-127"/>
                <a:ea typeface="나눔고딕" panose="020D0604000000000000"/>
              </a:rPr>
              <a:t>개의 모든 은행계좌와 연결</a:t>
            </a:r>
            <a:r>
              <a:rPr lang="en-US" altLang="ko-KR" sz="2000" b="1" dirty="0">
                <a:solidFill>
                  <a:schemeClr val="accent3"/>
                </a:solidFill>
                <a:latin typeface="맑은 고딕" panose="020B0503020000020004" pitchFamily="50" charset="-127"/>
                <a:ea typeface="나눔고딕" panose="020D0604000000000000"/>
              </a:rPr>
              <a:t>)</a:t>
            </a:r>
          </a:p>
          <a:p>
            <a:pPr lvl="1">
              <a:buFont typeface="Wingdings" panose="05000000000000000000" pitchFamily="2" charset="2"/>
              <a:buChar char="u"/>
            </a:pPr>
            <a:endParaRPr lang="ko-KR" altLang="en-US" sz="1500" b="1" dirty="0">
              <a:solidFill>
                <a:schemeClr val="accent3"/>
              </a:solidFill>
              <a:ea typeface="나눔고딕" panose="020D0604000000000000"/>
            </a:endParaRPr>
          </a:p>
        </p:txBody>
      </p:sp>
      <p:pic>
        <p:nvPicPr>
          <p:cNvPr id="6" name="Picture 4" descr="http://www.dynews.co.kr/news/photo/201411/231838_3286_5216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22" t="69896" r="10122" b="18542"/>
          <a:stretch/>
        </p:blipFill>
        <p:spPr bwMode="auto">
          <a:xfrm>
            <a:off x="2795636" y="379096"/>
            <a:ext cx="1586920" cy="348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모서리가 둥근 직사각형 6"/>
          <p:cNvSpPr/>
          <p:nvPr/>
        </p:nvSpPr>
        <p:spPr>
          <a:xfrm>
            <a:off x="5791690" y="4787561"/>
            <a:ext cx="2941475" cy="1377743"/>
          </a:xfrm>
          <a:prstGeom prst="roundRect">
            <a:avLst>
              <a:gd name="adj" fmla="val 10694"/>
            </a:avLst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b="1">
              <a:latin typeface="+mn-ea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5791690" y="1885177"/>
            <a:ext cx="2941475" cy="1377743"/>
          </a:xfrm>
          <a:prstGeom prst="roundRect">
            <a:avLst>
              <a:gd name="adj" fmla="val 10694"/>
            </a:avLst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b="1">
              <a:latin typeface="+mn-ea"/>
            </a:endParaRPr>
          </a:p>
        </p:txBody>
      </p:sp>
      <p:pic>
        <p:nvPicPr>
          <p:cNvPr id="9" name="Picture 2" descr="https://cdn0.iconfinder.com/data/icons/PRACTIKA/256/user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302276"/>
            <a:ext cx="869016" cy="869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://www.veryicon.com/icon/png/Business/Business%20V2/woman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4852189"/>
            <a:ext cx="869017" cy="869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모서리가 둥근 직사각형 10"/>
          <p:cNvSpPr/>
          <p:nvPr/>
        </p:nvSpPr>
        <p:spPr>
          <a:xfrm>
            <a:off x="1952900" y="2448752"/>
            <a:ext cx="1138416" cy="576064"/>
          </a:xfrm>
          <a:prstGeom prst="round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smtClean="0">
                <a:latin typeface="+mn-ea"/>
              </a:rPr>
              <a:t>카카오톡</a:t>
            </a:r>
            <a:endParaRPr lang="ko-KR" altLang="en-US" sz="1400" b="1" dirty="0">
              <a:latin typeface="+mn-ea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1952900" y="4998649"/>
            <a:ext cx="1138416" cy="576064"/>
          </a:xfrm>
          <a:prstGeom prst="round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err="1" smtClean="0">
                <a:latin typeface="+mn-ea"/>
              </a:rPr>
              <a:t>카카오톡</a:t>
            </a:r>
            <a:endParaRPr lang="ko-KR" altLang="en-US" sz="1400" b="1" dirty="0">
              <a:latin typeface="+mn-ea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4099428" y="2448752"/>
            <a:ext cx="1138416" cy="576064"/>
          </a:xfrm>
          <a:prstGeom prst="round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>
                <a:latin typeface="+mn-ea"/>
              </a:rPr>
              <a:t>금융</a:t>
            </a:r>
            <a:endParaRPr lang="en-US" altLang="ko-KR" sz="1400" b="1" dirty="0" smtClean="0">
              <a:latin typeface="+mn-ea"/>
            </a:endParaRPr>
          </a:p>
          <a:p>
            <a:pPr algn="ctr"/>
            <a:r>
              <a:rPr lang="ko-KR" altLang="en-US" sz="1400" b="1" dirty="0" err="1" smtClean="0">
                <a:latin typeface="+mn-ea"/>
              </a:rPr>
              <a:t>결제</a:t>
            </a:r>
            <a:r>
              <a:rPr lang="ko-KR" altLang="en-US" sz="1400" b="1" dirty="0" err="1">
                <a:latin typeface="+mn-ea"/>
              </a:rPr>
              <a:t>원</a:t>
            </a:r>
            <a:endParaRPr lang="ko-KR" altLang="en-US" sz="1400" b="1" dirty="0">
              <a:latin typeface="+mn-ea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4099428" y="4998649"/>
            <a:ext cx="1138416" cy="576064"/>
          </a:xfrm>
          <a:prstGeom prst="round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>
                <a:latin typeface="+mn-ea"/>
              </a:rPr>
              <a:t>금융</a:t>
            </a:r>
            <a:endParaRPr lang="en-US" altLang="ko-KR" sz="1400" b="1" dirty="0" smtClean="0">
              <a:latin typeface="+mn-ea"/>
            </a:endParaRPr>
          </a:p>
          <a:p>
            <a:pPr algn="ctr"/>
            <a:r>
              <a:rPr lang="ko-KR" altLang="en-US" sz="1400" b="1" dirty="0" err="1" smtClean="0">
                <a:latin typeface="+mn-ea"/>
              </a:rPr>
              <a:t>결제</a:t>
            </a:r>
            <a:r>
              <a:rPr lang="ko-KR" altLang="en-US" sz="1400" b="1" dirty="0" err="1">
                <a:latin typeface="+mn-ea"/>
              </a:rPr>
              <a:t>원</a:t>
            </a:r>
            <a:endParaRPr lang="ko-KR" altLang="en-US" sz="1400" b="1" dirty="0">
              <a:latin typeface="+mn-ea"/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6043644" y="2448752"/>
            <a:ext cx="1138416" cy="576064"/>
          </a:xfrm>
          <a:prstGeom prst="round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>
                <a:latin typeface="+mn-ea"/>
              </a:rPr>
              <a:t>별단계좌</a:t>
            </a:r>
            <a:endParaRPr lang="ko-KR" altLang="en-US" sz="1400" b="1" dirty="0">
              <a:latin typeface="+mn-ea"/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7412957" y="2448752"/>
            <a:ext cx="1138416" cy="576064"/>
          </a:xfrm>
          <a:prstGeom prst="round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>
                <a:latin typeface="+mn-ea"/>
              </a:rPr>
              <a:t>실제계좌</a:t>
            </a:r>
            <a:endParaRPr lang="ko-KR" altLang="en-US" sz="1400" b="1" dirty="0">
              <a:latin typeface="+mn-ea"/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6043644" y="4998665"/>
            <a:ext cx="1138416" cy="576064"/>
          </a:xfrm>
          <a:prstGeom prst="round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smtClean="0">
                <a:latin typeface="+mn-ea"/>
              </a:rPr>
              <a:t>별단계좌</a:t>
            </a:r>
            <a:endParaRPr lang="ko-KR" altLang="en-US" sz="1400" b="1" dirty="0">
              <a:latin typeface="+mn-ea"/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7412957" y="4998665"/>
            <a:ext cx="1138416" cy="576064"/>
          </a:xfrm>
          <a:prstGeom prst="round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>
                <a:latin typeface="+mn-ea"/>
              </a:rPr>
              <a:t>실제계좌</a:t>
            </a:r>
            <a:endParaRPr lang="ko-KR" altLang="en-US" sz="1400" b="1" dirty="0">
              <a:latin typeface="+mn-ea"/>
            </a:endParaRPr>
          </a:p>
        </p:txBody>
      </p:sp>
      <p:cxnSp>
        <p:nvCxnSpPr>
          <p:cNvPr id="19" name="직선 화살표 연결선 18"/>
          <p:cNvCxnSpPr/>
          <p:nvPr/>
        </p:nvCxnSpPr>
        <p:spPr>
          <a:xfrm>
            <a:off x="1323678" y="2736784"/>
            <a:ext cx="553641" cy="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/>
          <p:nvPr/>
        </p:nvCxnSpPr>
        <p:spPr>
          <a:xfrm>
            <a:off x="1345813" y="5286697"/>
            <a:ext cx="553641" cy="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/>
          <p:nvPr/>
        </p:nvCxnSpPr>
        <p:spPr>
          <a:xfrm>
            <a:off x="2522108" y="3051711"/>
            <a:ext cx="0" cy="1916352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/>
          <p:nvPr/>
        </p:nvCxnSpPr>
        <p:spPr>
          <a:xfrm>
            <a:off x="3163324" y="2736784"/>
            <a:ext cx="851545" cy="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/>
          <p:nvPr/>
        </p:nvCxnSpPr>
        <p:spPr>
          <a:xfrm>
            <a:off x="5282957" y="2736784"/>
            <a:ext cx="721241" cy="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/>
          <p:nvPr/>
        </p:nvCxnSpPr>
        <p:spPr>
          <a:xfrm>
            <a:off x="3163324" y="5286681"/>
            <a:ext cx="851545" cy="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/>
          <p:nvPr/>
        </p:nvCxnSpPr>
        <p:spPr>
          <a:xfrm>
            <a:off x="5298020" y="5286681"/>
            <a:ext cx="724108" cy="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꺾인 연결선 25"/>
          <p:cNvCxnSpPr/>
          <p:nvPr/>
        </p:nvCxnSpPr>
        <p:spPr>
          <a:xfrm rot="16200000" flipV="1">
            <a:off x="7297509" y="1737538"/>
            <a:ext cx="12700" cy="1369313"/>
          </a:xfrm>
          <a:prstGeom prst="bentConnector3">
            <a:avLst>
              <a:gd name="adj1" fmla="val 1800000"/>
            </a:avLst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꺾인 연결선 26"/>
          <p:cNvCxnSpPr/>
          <p:nvPr/>
        </p:nvCxnSpPr>
        <p:spPr>
          <a:xfrm rot="16200000" flipH="1">
            <a:off x="7297508" y="4916967"/>
            <a:ext cx="12700" cy="1369313"/>
          </a:xfrm>
          <a:prstGeom prst="bentConnector3">
            <a:avLst>
              <a:gd name="adj1" fmla="val 1800000"/>
            </a:avLst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/>
          <p:nvPr/>
        </p:nvCxnSpPr>
        <p:spPr>
          <a:xfrm>
            <a:off x="6612852" y="3071256"/>
            <a:ext cx="0" cy="1905772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6629517" y="3654811"/>
            <a:ext cx="2231701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>
                <a:latin typeface="+mn-ea"/>
              </a:rPr>
              <a:t>송금</a:t>
            </a:r>
            <a:endParaRPr lang="en-US" altLang="ko-KR" sz="1200" b="1" dirty="0" smtClean="0">
              <a:latin typeface="+mn-ea"/>
            </a:endParaRPr>
          </a:p>
          <a:p>
            <a:r>
              <a:rPr lang="en-US" altLang="ko-KR" sz="1050" b="1" dirty="0" smtClean="0">
                <a:latin typeface="+mn-ea"/>
              </a:rPr>
              <a:t>- </a:t>
            </a:r>
            <a:r>
              <a:rPr lang="ko-KR" altLang="en-US" sz="1050" b="1" dirty="0" err="1" smtClean="0">
                <a:latin typeface="+mn-ea"/>
              </a:rPr>
              <a:t>금결원에서</a:t>
            </a:r>
            <a:r>
              <a:rPr lang="ko-KR" altLang="en-US" sz="1050" b="1" dirty="0" smtClean="0">
                <a:latin typeface="+mn-ea"/>
              </a:rPr>
              <a:t> 송금내역 기록</a:t>
            </a:r>
            <a:endParaRPr lang="en-US" altLang="ko-KR" sz="1050" b="1" dirty="0" smtClean="0">
              <a:latin typeface="+mn-ea"/>
            </a:endParaRPr>
          </a:p>
          <a:p>
            <a:r>
              <a:rPr lang="en-US" altLang="ko-KR" sz="1050" b="1" dirty="0" smtClean="0">
                <a:latin typeface="+mn-ea"/>
              </a:rPr>
              <a:t>- </a:t>
            </a:r>
            <a:r>
              <a:rPr lang="ko-KR" altLang="en-US" sz="1050" b="1" dirty="0" smtClean="0">
                <a:latin typeface="+mn-ea"/>
              </a:rPr>
              <a:t>실제 정산은 은행간 </a:t>
            </a:r>
            <a:r>
              <a:rPr lang="ko-KR" altLang="en-US" sz="1050" b="1" dirty="0" err="1" smtClean="0">
                <a:latin typeface="+mn-ea"/>
              </a:rPr>
              <a:t>일배치</a:t>
            </a:r>
            <a:r>
              <a:rPr lang="ko-KR" altLang="en-US" sz="1050" b="1" dirty="0" smtClean="0">
                <a:latin typeface="+mn-ea"/>
              </a:rPr>
              <a:t> 진행</a:t>
            </a:r>
            <a:endParaRPr lang="ko-KR" altLang="en-US" sz="1050" b="1" dirty="0">
              <a:latin typeface="+mn-ea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708611" y="1898902"/>
            <a:ext cx="11624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b="1" dirty="0" err="1" smtClean="0">
                <a:latin typeface="+mn-ea"/>
              </a:rPr>
              <a:t>뱅크머니</a:t>
            </a:r>
            <a:r>
              <a:rPr lang="ko-KR" altLang="en-US" sz="1200" b="1" dirty="0" smtClean="0">
                <a:latin typeface="+mn-ea"/>
              </a:rPr>
              <a:t> 충전</a:t>
            </a:r>
            <a:endParaRPr lang="ko-KR" altLang="en-US" sz="1200" b="1" dirty="0">
              <a:latin typeface="+mn-ea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708612" y="5828870"/>
            <a:ext cx="11624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b="1" dirty="0" err="1" smtClean="0">
                <a:latin typeface="+mn-ea"/>
              </a:rPr>
              <a:t>뱅크머니</a:t>
            </a:r>
            <a:r>
              <a:rPr lang="ko-KR" altLang="en-US" sz="1200" b="1" dirty="0" smtClean="0">
                <a:latin typeface="+mn-ea"/>
              </a:rPr>
              <a:t> 인출</a:t>
            </a:r>
            <a:endParaRPr lang="ko-KR" altLang="en-US" sz="1200" b="1" dirty="0">
              <a:latin typeface="+mn-ea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514717" y="3654811"/>
            <a:ext cx="2683748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>
                <a:latin typeface="+mn-ea"/>
              </a:rPr>
              <a:t>송금요청</a:t>
            </a:r>
            <a:endParaRPr lang="en-US" altLang="ko-KR" sz="1200" b="1" dirty="0" smtClean="0">
              <a:latin typeface="+mn-ea"/>
            </a:endParaRPr>
          </a:p>
          <a:p>
            <a:r>
              <a:rPr lang="en-US" altLang="ko-KR" sz="1050" b="1" dirty="0" smtClean="0">
                <a:latin typeface="+mn-ea"/>
              </a:rPr>
              <a:t>- </a:t>
            </a:r>
            <a:r>
              <a:rPr lang="ko-KR" altLang="en-US" sz="1050" b="1" dirty="0" err="1" smtClean="0">
                <a:latin typeface="+mn-ea"/>
              </a:rPr>
              <a:t>카카오톡</a:t>
            </a:r>
            <a:r>
              <a:rPr lang="ko-KR" altLang="en-US" sz="1050" b="1" dirty="0" smtClean="0">
                <a:latin typeface="+mn-ea"/>
              </a:rPr>
              <a:t> 친구 리스트 공유로 상호 확인</a:t>
            </a:r>
            <a:endParaRPr lang="en-US" altLang="ko-KR" sz="1050" b="1" dirty="0" smtClean="0">
              <a:latin typeface="+mn-ea"/>
            </a:endParaRPr>
          </a:p>
          <a:p>
            <a:r>
              <a:rPr lang="en-US" altLang="ko-KR" sz="1050" b="1" dirty="0" smtClean="0">
                <a:latin typeface="+mn-ea"/>
              </a:rPr>
              <a:t>- </a:t>
            </a:r>
            <a:r>
              <a:rPr lang="ko-KR" altLang="en-US" sz="1050" b="1" dirty="0" smtClean="0">
                <a:latin typeface="+mn-ea"/>
              </a:rPr>
              <a:t>계좌이체 송금 메시지 전송 및 승인</a:t>
            </a:r>
            <a:endParaRPr lang="ko-KR" altLang="en-US" sz="1050" b="1" dirty="0">
              <a:latin typeface="+mn-ea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02148" y="3186342"/>
            <a:ext cx="7104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>
                <a:latin typeface="+mn-ea"/>
              </a:rPr>
              <a:t>[ </a:t>
            </a:r>
            <a:r>
              <a:rPr lang="ko-KR" altLang="en-US" sz="1200" b="1" dirty="0" smtClean="0">
                <a:latin typeface="+mn-ea"/>
              </a:rPr>
              <a:t>철수</a:t>
            </a:r>
            <a:r>
              <a:rPr lang="en-US" altLang="ko-KR" sz="1200" b="1" dirty="0">
                <a:latin typeface="+mn-ea"/>
              </a:rPr>
              <a:t> </a:t>
            </a:r>
            <a:r>
              <a:rPr lang="en-US" altLang="ko-KR" sz="1200" b="1" dirty="0" smtClean="0">
                <a:latin typeface="+mn-ea"/>
              </a:rPr>
              <a:t>]</a:t>
            </a:r>
            <a:endParaRPr lang="ko-KR" altLang="en-US" sz="1050" b="1" dirty="0">
              <a:latin typeface="+mn-ea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39552" y="5721205"/>
            <a:ext cx="8643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smtClean="0">
                <a:latin typeface="+mn-ea"/>
              </a:rPr>
              <a:t>[ </a:t>
            </a:r>
            <a:r>
              <a:rPr lang="ko-KR" altLang="en-US" sz="1200" b="1" dirty="0" smtClean="0">
                <a:latin typeface="+mn-ea"/>
              </a:rPr>
              <a:t>허혜</a:t>
            </a:r>
            <a:r>
              <a:rPr lang="ko-KR" altLang="en-US" sz="1200" b="1" dirty="0">
                <a:latin typeface="+mn-ea"/>
              </a:rPr>
              <a:t>지</a:t>
            </a:r>
            <a:r>
              <a:rPr lang="en-US" altLang="ko-KR" sz="1200" b="1" dirty="0" smtClean="0">
                <a:latin typeface="+mn-ea"/>
              </a:rPr>
              <a:t> ]</a:t>
            </a:r>
            <a:endParaRPr lang="ko-KR" altLang="en-US" sz="1050" b="1" dirty="0">
              <a:latin typeface="+mn-ea"/>
            </a:endParaRPr>
          </a:p>
        </p:txBody>
      </p:sp>
      <p:sp>
        <p:nvSpPr>
          <p:cNvPr id="36" name="슬라이드 번호 개체 틀 3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F50C08-B111-48CA-9451-ED0C857036E4}" type="slidenum">
              <a:rPr lang="ko-KR" altLang="en-US" smtClean="0"/>
              <a:pPr/>
              <a:t>20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65106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제목 4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내용 개체 틀 2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u"/>
            </a:pPr>
            <a:r>
              <a:rPr lang="ko-KR" altLang="en-US" sz="2000" b="1" dirty="0" err="1" smtClean="0">
                <a:solidFill>
                  <a:schemeClr val="accent3"/>
                </a:solidFill>
              </a:rPr>
              <a:t>뱅크월렛</a:t>
            </a:r>
            <a:r>
              <a:rPr lang="ko-KR" altLang="en-US" sz="2000" b="1" dirty="0" smtClean="0">
                <a:solidFill>
                  <a:schemeClr val="accent3"/>
                </a:solidFill>
              </a:rPr>
              <a:t> 보안위협</a:t>
            </a:r>
            <a:endParaRPr lang="ko-KR" altLang="en-US" sz="2000" b="1" dirty="0">
              <a:solidFill>
                <a:schemeClr val="accent3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t="3770" b="37206"/>
          <a:stretch/>
        </p:blipFill>
        <p:spPr>
          <a:xfrm>
            <a:off x="476422" y="1628800"/>
            <a:ext cx="2077279" cy="217972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t="3438" b="37334"/>
          <a:stretch/>
        </p:blipFill>
        <p:spPr>
          <a:xfrm>
            <a:off x="3053497" y="1628800"/>
            <a:ext cx="2070154" cy="217972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오른쪽 화살표 5"/>
          <p:cNvSpPr/>
          <p:nvPr/>
        </p:nvSpPr>
        <p:spPr>
          <a:xfrm>
            <a:off x="2682036" y="2566260"/>
            <a:ext cx="282445" cy="304800"/>
          </a:xfrm>
          <a:prstGeom prst="rightArrow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/>
          <a:srcRect t="3715" b="37261"/>
          <a:stretch/>
        </p:blipFill>
        <p:spPr>
          <a:xfrm>
            <a:off x="5615624" y="1628801"/>
            <a:ext cx="2077279" cy="217972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8" name="그룹 7"/>
          <p:cNvGrpSpPr/>
          <p:nvPr/>
        </p:nvGrpSpPr>
        <p:grpSpPr>
          <a:xfrm>
            <a:off x="2664280" y="1449582"/>
            <a:ext cx="3356758" cy="571500"/>
            <a:chOff x="2919436" y="1449582"/>
            <a:chExt cx="3356758" cy="571500"/>
          </a:xfrm>
        </p:grpSpPr>
        <p:grpSp>
          <p:nvGrpSpPr>
            <p:cNvPr id="9" name="그룹 8"/>
            <p:cNvGrpSpPr/>
            <p:nvPr/>
          </p:nvGrpSpPr>
          <p:grpSpPr>
            <a:xfrm flipH="1">
              <a:off x="2919436" y="1449582"/>
              <a:ext cx="792088" cy="571500"/>
              <a:chOff x="8794668" y="3588928"/>
              <a:chExt cx="668338" cy="571500"/>
            </a:xfrm>
          </p:grpSpPr>
          <p:sp>
            <p:nvSpPr>
              <p:cNvPr id="13" name="폭발 1 12"/>
              <p:cNvSpPr/>
              <p:nvPr/>
            </p:nvSpPr>
            <p:spPr>
              <a:xfrm>
                <a:off x="8794668" y="3588928"/>
                <a:ext cx="668338" cy="571500"/>
              </a:xfrm>
              <a:prstGeom prst="irregularSeal1">
                <a:avLst/>
              </a:prstGeom>
              <a:gradFill>
                <a:gsLst>
                  <a:gs pos="100000">
                    <a:srgbClr val="FF0000"/>
                  </a:gs>
                  <a:gs pos="100000">
                    <a:schemeClr val="accent2">
                      <a:shade val="70000"/>
                      <a:satMod val="150000"/>
                    </a:schemeClr>
                  </a:gs>
                </a:gsLst>
              </a:gradFill>
              <a:ln>
                <a:noFill/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kumimoji="1"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kumimoji="1"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kumimoji="1"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kumimoji="1"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ko-KR" altLang="en-US">
                  <a:latin typeface="+mn-ea"/>
                </a:endParaRPr>
              </a:p>
            </p:txBody>
          </p:sp>
          <p:pic>
            <p:nvPicPr>
              <p:cNvPr id="14" name="Picture 6184" descr="바이러스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8878137" y="3744503"/>
                <a:ext cx="413418" cy="2603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10" name="그룹 9"/>
            <p:cNvGrpSpPr/>
            <p:nvPr/>
          </p:nvGrpSpPr>
          <p:grpSpPr>
            <a:xfrm flipH="1">
              <a:off x="5484106" y="1449582"/>
              <a:ext cx="792088" cy="571500"/>
              <a:chOff x="9045899" y="3588928"/>
              <a:chExt cx="668338" cy="571500"/>
            </a:xfrm>
          </p:grpSpPr>
          <p:sp>
            <p:nvSpPr>
              <p:cNvPr id="11" name="폭발 1 10"/>
              <p:cNvSpPr/>
              <p:nvPr/>
            </p:nvSpPr>
            <p:spPr>
              <a:xfrm>
                <a:off x="9045899" y="3588928"/>
                <a:ext cx="668338" cy="571500"/>
              </a:xfrm>
              <a:prstGeom prst="irregularSeal1">
                <a:avLst/>
              </a:prstGeom>
              <a:gradFill>
                <a:gsLst>
                  <a:gs pos="100000">
                    <a:srgbClr val="FF0000"/>
                  </a:gs>
                  <a:gs pos="100000">
                    <a:schemeClr val="accent2">
                      <a:shade val="70000"/>
                      <a:satMod val="150000"/>
                    </a:schemeClr>
                  </a:gs>
                </a:gsLst>
              </a:gradFill>
              <a:ln>
                <a:noFill/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kumimoji="1"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kumimoji="1"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kumimoji="1"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kumimoji="1"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ko-KR" altLang="en-US">
                  <a:latin typeface="+mn-ea"/>
                </a:endParaRPr>
              </a:p>
            </p:txBody>
          </p:sp>
          <p:pic>
            <p:nvPicPr>
              <p:cNvPr id="12" name="Picture 6184" descr="바이러스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9129369" y="3744503"/>
                <a:ext cx="413418" cy="2603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15" name="그룹 14"/>
          <p:cNvGrpSpPr/>
          <p:nvPr/>
        </p:nvGrpSpPr>
        <p:grpSpPr>
          <a:xfrm>
            <a:off x="3185424" y="4189718"/>
            <a:ext cx="2539377" cy="2311724"/>
            <a:chOff x="3960740" y="4296250"/>
            <a:chExt cx="2539377" cy="2311724"/>
          </a:xfrm>
        </p:grpSpPr>
        <p:grpSp>
          <p:nvGrpSpPr>
            <p:cNvPr id="16" name="그룹 15"/>
            <p:cNvGrpSpPr/>
            <p:nvPr/>
          </p:nvGrpSpPr>
          <p:grpSpPr>
            <a:xfrm>
              <a:off x="3960740" y="4812042"/>
              <a:ext cx="2117440" cy="1795932"/>
              <a:chOff x="3960740" y="4812042"/>
              <a:chExt cx="2117440" cy="1795932"/>
            </a:xfrm>
          </p:grpSpPr>
          <p:grpSp>
            <p:nvGrpSpPr>
              <p:cNvPr id="20" name="그룹 19"/>
              <p:cNvGrpSpPr/>
              <p:nvPr/>
            </p:nvGrpSpPr>
            <p:grpSpPr>
              <a:xfrm>
                <a:off x="3960740" y="4812042"/>
                <a:ext cx="971264" cy="1290124"/>
                <a:chOff x="3960740" y="4812042"/>
                <a:chExt cx="971264" cy="1290124"/>
              </a:xfrm>
            </p:grpSpPr>
            <p:pic>
              <p:nvPicPr>
                <p:cNvPr id="22" name="Picture 24" descr="http://fc07.deviantart.net/fs71/f/2012/107/7/c/pc_user_icon_by_ornorm-d4winao.png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duotone>
                    <a:prstClr val="black"/>
                    <a:schemeClr val="accent2">
                      <a:tint val="45000"/>
                      <a:satMod val="400000"/>
                    </a:scheme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saturation sat="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960740" y="4812042"/>
                  <a:ext cx="971264" cy="97126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23" name="TextBox 22"/>
                <p:cNvSpPr txBox="1"/>
                <p:nvPr/>
              </p:nvSpPr>
              <p:spPr>
                <a:xfrm>
                  <a:off x="4252248" y="5840556"/>
                  <a:ext cx="607859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100" b="1" dirty="0" smtClean="0"/>
                    <a:t>김상후</a:t>
                  </a:r>
                  <a:endParaRPr lang="ko-KR" altLang="en-US" sz="1100" b="1" dirty="0"/>
                </a:p>
              </p:txBody>
            </p:sp>
          </p:grpSp>
          <p:pic>
            <p:nvPicPr>
              <p:cNvPr id="21" name="그림 20"/>
              <p:cNvPicPr>
                <a:picLocks noChangeAspect="1"/>
              </p:cNvPicPr>
              <p:nvPr/>
            </p:nvPicPr>
            <p:blipFill rotWithShape="1">
              <a:blip r:embed="rId8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rcRect b="40847"/>
              <a:stretch/>
            </p:blipFill>
            <p:spPr>
              <a:xfrm>
                <a:off x="4799521" y="5316298"/>
                <a:ext cx="1278659" cy="1291676"/>
              </a:xfrm>
              <a:prstGeom prst="rect">
                <a:avLst/>
              </a:prstGeom>
            </p:spPr>
          </p:pic>
        </p:grpSp>
        <p:grpSp>
          <p:nvGrpSpPr>
            <p:cNvPr id="17" name="그룹 16"/>
            <p:cNvGrpSpPr/>
            <p:nvPr/>
          </p:nvGrpSpPr>
          <p:grpSpPr>
            <a:xfrm>
              <a:off x="4770170" y="4296250"/>
              <a:ext cx="1729947" cy="494914"/>
              <a:chOff x="4770170" y="4296250"/>
              <a:chExt cx="1729947" cy="494914"/>
            </a:xfrm>
          </p:grpSpPr>
          <p:sp>
            <p:nvSpPr>
              <p:cNvPr id="18" name="오른쪽 화살표 17"/>
              <p:cNvSpPr/>
              <p:nvPr/>
            </p:nvSpPr>
            <p:spPr>
              <a:xfrm rot="8492273">
                <a:off x="4770170" y="4486364"/>
                <a:ext cx="1729947" cy="304800"/>
              </a:xfrm>
              <a:prstGeom prst="rightArrow">
                <a:avLst/>
              </a:prstGeom>
              <a:solidFill>
                <a:srgbClr val="FF0000">
                  <a:alpha val="70000"/>
                </a:srgbClr>
              </a:solidFill>
              <a:ln>
                <a:noFill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 rot="19277646">
                <a:off x="4795451" y="4296250"/>
                <a:ext cx="160332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100" b="1" dirty="0" smtClean="0"/>
                  <a:t>금액 및 </a:t>
                </a:r>
                <a:r>
                  <a:rPr lang="ko-KR" altLang="en-US" sz="1100" b="1" dirty="0" err="1" smtClean="0"/>
                  <a:t>실수령자</a:t>
                </a:r>
                <a:r>
                  <a:rPr lang="ko-KR" altLang="en-US" sz="1100" b="1" dirty="0" smtClean="0"/>
                  <a:t> 변경</a:t>
                </a:r>
                <a:endParaRPr lang="ko-KR" altLang="en-US" sz="1100" b="1" dirty="0"/>
              </a:p>
            </p:txBody>
          </p:sp>
        </p:grpSp>
      </p:grpSp>
      <p:sp>
        <p:nvSpPr>
          <p:cNvPr id="24" name="오른쪽 중괄호 23"/>
          <p:cNvSpPr/>
          <p:nvPr/>
        </p:nvSpPr>
        <p:spPr>
          <a:xfrm>
            <a:off x="7778499" y="1628802"/>
            <a:ext cx="150921" cy="2179719"/>
          </a:xfrm>
          <a:prstGeom prst="rightBrac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7861791" y="2689650"/>
            <a:ext cx="114807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b="1" dirty="0" err="1" smtClean="0"/>
              <a:t>뱅크머니</a:t>
            </a:r>
            <a:r>
              <a:rPr lang="ko-KR" altLang="en-US" sz="1100" b="1" dirty="0" smtClean="0"/>
              <a:t> 송금</a:t>
            </a:r>
            <a:endParaRPr lang="en-US" altLang="ko-KR" sz="1100" b="1" dirty="0" smtClean="0"/>
          </a:p>
          <a:p>
            <a:pPr algn="ctr"/>
            <a:r>
              <a:rPr lang="en-US" altLang="ko-KR" sz="1100" b="1" dirty="0" smtClean="0"/>
              <a:t>(</a:t>
            </a:r>
            <a:r>
              <a:rPr lang="ko-KR" altLang="en-US" sz="1000" b="1" dirty="0" smtClean="0"/>
              <a:t>철수 </a:t>
            </a:r>
            <a:r>
              <a:rPr lang="en-US" altLang="ko-KR" sz="1000" b="1" dirty="0" smtClean="0">
                <a:sym typeface="Wingdings" panose="05000000000000000000" pitchFamily="2" charset="2"/>
              </a:rPr>
              <a:t> </a:t>
            </a:r>
            <a:r>
              <a:rPr lang="ko-KR" altLang="en-US" sz="1000" b="1" dirty="0" smtClean="0">
                <a:sym typeface="Wingdings" panose="05000000000000000000" pitchFamily="2" charset="2"/>
              </a:rPr>
              <a:t>허혜지</a:t>
            </a:r>
            <a:r>
              <a:rPr lang="en-US" altLang="ko-KR" sz="1000" b="1" dirty="0" smtClean="0">
                <a:sym typeface="Wingdings" panose="05000000000000000000" pitchFamily="2" charset="2"/>
              </a:rPr>
              <a:t>)</a:t>
            </a:r>
            <a:endParaRPr lang="ko-KR" altLang="en-US" sz="1100" b="1" dirty="0"/>
          </a:p>
        </p:txBody>
      </p:sp>
      <p:sp>
        <p:nvSpPr>
          <p:cNvPr id="26" name="오른쪽 화살표 25"/>
          <p:cNvSpPr/>
          <p:nvPr/>
        </p:nvSpPr>
        <p:spPr>
          <a:xfrm>
            <a:off x="5237828" y="2566260"/>
            <a:ext cx="282445" cy="304800"/>
          </a:xfrm>
          <a:prstGeom prst="rightArrow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7" name="그룹 26"/>
          <p:cNvGrpSpPr/>
          <p:nvPr/>
        </p:nvGrpSpPr>
        <p:grpSpPr>
          <a:xfrm>
            <a:off x="5627962" y="3970542"/>
            <a:ext cx="3345840" cy="2187819"/>
            <a:chOff x="5627962" y="4077074"/>
            <a:chExt cx="3345840" cy="2187819"/>
          </a:xfrm>
        </p:grpSpPr>
        <p:sp>
          <p:nvSpPr>
            <p:cNvPr id="28" name="오른쪽 화살표 27"/>
            <p:cNvSpPr/>
            <p:nvPr/>
          </p:nvSpPr>
          <p:spPr>
            <a:xfrm rot="5400000">
              <a:off x="6507572" y="4071365"/>
              <a:ext cx="293382" cy="304800"/>
            </a:xfrm>
            <a:prstGeom prst="rightArrow">
              <a:avLst/>
            </a:prstGeom>
            <a:solidFill>
              <a:schemeClr val="tx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9" name="그룹 28"/>
            <p:cNvGrpSpPr/>
            <p:nvPr/>
          </p:nvGrpSpPr>
          <p:grpSpPr>
            <a:xfrm>
              <a:off x="5627962" y="4463448"/>
              <a:ext cx="3345840" cy="1801445"/>
              <a:chOff x="5627962" y="4463448"/>
              <a:chExt cx="3345840" cy="1801445"/>
            </a:xfrm>
          </p:grpSpPr>
          <p:pic>
            <p:nvPicPr>
              <p:cNvPr id="30" name="그림 29"/>
              <p:cNvPicPr>
                <a:picLocks noChangeAspect="1"/>
              </p:cNvPicPr>
              <p:nvPr/>
            </p:nvPicPr>
            <p:blipFill rotWithShape="1"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901" b="47027"/>
              <a:stretch/>
            </p:blipFill>
            <p:spPr>
              <a:xfrm>
                <a:off x="5627962" y="4463448"/>
                <a:ext cx="2064941" cy="1801445"/>
              </a:xfrm>
              <a:prstGeom prst="rect">
                <a:avLst/>
              </a:prstGeom>
            </p:spPr>
          </p:pic>
          <p:sp>
            <p:nvSpPr>
              <p:cNvPr id="31" name="오른쪽 중괄호 30"/>
              <p:cNvSpPr/>
              <p:nvPr/>
            </p:nvSpPr>
            <p:spPr>
              <a:xfrm>
                <a:off x="7778499" y="4463448"/>
                <a:ext cx="150921" cy="1791780"/>
              </a:xfrm>
              <a:prstGeom prst="rightBrace">
                <a:avLst/>
              </a:prstGeom>
              <a:ln w="6350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7878630" y="5228988"/>
                <a:ext cx="1095172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100" b="1" dirty="0" smtClean="0"/>
                  <a:t>수령 </a:t>
                </a:r>
                <a:r>
                  <a:rPr lang="en-US" altLang="ko-KR" sz="1000" b="1" dirty="0" smtClean="0"/>
                  <a:t>by </a:t>
                </a:r>
                <a:r>
                  <a:rPr lang="ko-KR" altLang="en-US" sz="1000" b="1" dirty="0" smtClean="0">
                    <a:sym typeface="Wingdings" panose="05000000000000000000" pitchFamily="2" charset="2"/>
                  </a:rPr>
                  <a:t>허혜지</a:t>
                </a:r>
                <a:endParaRPr lang="ko-KR" altLang="en-US" sz="1100" b="1" dirty="0"/>
              </a:p>
            </p:txBody>
          </p:sp>
        </p:grpSp>
      </p:grpSp>
      <p:grpSp>
        <p:nvGrpSpPr>
          <p:cNvPr id="33" name="그룹 32"/>
          <p:cNvGrpSpPr/>
          <p:nvPr/>
        </p:nvGrpSpPr>
        <p:grpSpPr>
          <a:xfrm>
            <a:off x="5356130" y="4356916"/>
            <a:ext cx="2323191" cy="1823430"/>
            <a:chOff x="5356130" y="4463448"/>
            <a:chExt cx="2323191" cy="1823430"/>
          </a:xfrm>
        </p:grpSpPr>
        <p:pic>
          <p:nvPicPr>
            <p:cNvPr id="34" name="그림 33"/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0000"/>
            <a:stretch/>
          </p:blipFill>
          <p:spPr>
            <a:xfrm>
              <a:off x="5627962" y="4463448"/>
              <a:ext cx="2051359" cy="1823430"/>
            </a:xfrm>
            <a:prstGeom prst="rect">
              <a:avLst/>
            </a:prstGeom>
          </p:spPr>
        </p:pic>
        <p:grpSp>
          <p:nvGrpSpPr>
            <p:cNvPr id="35" name="그룹 34"/>
            <p:cNvGrpSpPr/>
            <p:nvPr/>
          </p:nvGrpSpPr>
          <p:grpSpPr>
            <a:xfrm>
              <a:off x="5356130" y="5570500"/>
              <a:ext cx="2323191" cy="611648"/>
              <a:chOff x="6201592" y="5570500"/>
              <a:chExt cx="2323191" cy="611648"/>
            </a:xfrm>
          </p:grpSpPr>
          <p:sp>
            <p:nvSpPr>
              <p:cNvPr id="36" name="TextBox 35"/>
              <p:cNvSpPr txBox="1"/>
              <p:nvPr/>
            </p:nvSpPr>
            <p:spPr>
              <a:xfrm>
                <a:off x="6459842" y="5794762"/>
                <a:ext cx="2064941" cy="387386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 lIns="90000" tIns="108000" bIns="108000" rtlCol="0">
                <a:spAutoFit/>
              </a:bodyPr>
              <a:lstStyle/>
              <a:p>
                <a:pPr algn="ctr"/>
                <a:r>
                  <a:rPr lang="ko-KR" altLang="en-US" sz="1100" dirty="0" smtClean="0">
                    <a:solidFill>
                      <a:srgbClr val="FF0000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금액 확인 시 </a:t>
                </a:r>
                <a:r>
                  <a:rPr lang="en-US" altLang="ko-KR" sz="1100" dirty="0" smtClean="0">
                    <a:solidFill>
                      <a:srgbClr val="FF0000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: </a:t>
                </a:r>
                <a:r>
                  <a:rPr lang="ko-KR" altLang="en-US" sz="1100" dirty="0" err="1" smtClean="0">
                    <a:solidFill>
                      <a:srgbClr val="FF0000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거래내역없음</a:t>
                </a:r>
                <a:r>
                  <a:rPr lang="en-US" altLang="ko-KR" sz="1100" dirty="0" smtClean="0">
                    <a:solidFill>
                      <a:srgbClr val="FF0000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!</a:t>
                </a:r>
                <a:endParaRPr lang="ko-KR" altLang="en-US" sz="1100" dirty="0">
                  <a:solidFill>
                    <a:srgbClr val="FF000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endParaRPr>
              </a:p>
            </p:txBody>
          </p:sp>
          <p:sp>
            <p:nvSpPr>
              <p:cNvPr id="37" name="폭발 1 36"/>
              <p:cNvSpPr/>
              <p:nvPr/>
            </p:nvSpPr>
            <p:spPr>
              <a:xfrm flipH="1">
                <a:off x="6201592" y="5570500"/>
                <a:ext cx="574050" cy="414183"/>
              </a:xfrm>
              <a:prstGeom prst="irregularSeal1">
                <a:avLst/>
              </a:prstGeom>
              <a:gradFill>
                <a:gsLst>
                  <a:gs pos="100000">
                    <a:srgbClr val="FF0000"/>
                  </a:gs>
                  <a:gs pos="100000">
                    <a:schemeClr val="accent2">
                      <a:shade val="70000"/>
                      <a:satMod val="150000"/>
                    </a:schemeClr>
                  </a:gs>
                </a:gsLst>
              </a:gradFill>
              <a:ln>
                <a:noFill/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kumimoji="1"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kumimoji="1"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kumimoji="1"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kumimoji="1"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ko-KR" altLang="en-US">
                  <a:latin typeface="+mn-ea"/>
                </a:endParaRPr>
              </a:p>
            </p:txBody>
          </p:sp>
        </p:grpSp>
      </p:grpSp>
      <p:grpSp>
        <p:nvGrpSpPr>
          <p:cNvPr id="38" name="그룹 37"/>
          <p:cNvGrpSpPr/>
          <p:nvPr/>
        </p:nvGrpSpPr>
        <p:grpSpPr>
          <a:xfrm>
            <a:off x="576048" y="2190842"/>
            <a:ext cx="453970" cy="378464"/>
            <a:chOff x="3158029" y="692696"/>
            <a:chExt cx="453970" cy="378464"/>
          </a:xfrm>
        </p:grpSpPr>
        <p:sp>
          <p:nvSpPr>
            <p:cNvPr id="39" name="TextBox 38"/>
            <p:cNvSpPr txBox="1"/>
            <p:nvPr/>
          </p:nvSpPr>
          <p:spPr>
            <a:xfrm>
              <a:off x="3158029" y="757634"/>
              <a:ext cx="453970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dirty="0" smtClean="0">
                  <a:solidFill>
                    <a:srgbClr val="0070C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철수</a:t>
              </a:r>
              <a:endParaRPr lang="ko-KR" altLang="en-US" sz="1050" dirty="0">
                <a:solidFill>
                  <a:srgbClr val="0070C0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40" name="타원 39"/>
            <p:cNvSpPr/>
            <p:nvPr/>
          </p:nvSpPr>
          <p:spPr>
            <a:xfrm>
              <a:off x="3185424" y="692696"/>
              <a:ext cx="378464" cy="378464"/>
            </a:xfrm>
            <a:prstGeom prst="ellipse">
              <a:avLst/>
            </a:prstGeom>
            <a:noFill/>
            <a:ln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1" name="그룹 40"/>
          <p:cNvGrpSpPr/>
          <p:nvPr/>
        </p:nvGrpSpPr>
        <p:grpSpPr>
          <a:xfrm>
            <a:off x="476421" y="3903244"/>
            <a:ext cx="2077279" cy="2255117"/>
            <a:chOff x="476421" y="4009776"/>
            <a:chExt cx="2077279" cy="2255117"/>
          </a:xfrm>
        </p:grpSpPr>
        <p:grpSp>
          <p:nvGrpSpPr>
            <p:cNvPr id="42" name="그룹 41"/>
            <p:cNvGrpSpPr/>
            <p:nvPr/>
          </p:nvGrpSpPr>
          <p:grpSpPr>
            <a:xfrm>
              <a:off x="476421" y="4009776"/>
              <a:ext cx="2077279" cy="2255117"/>
              <a:chOff x="476421" y="4009776"/>
              <a:chExt cx="2077279" cy="2255117"/>
            </a:xfrm>
          </p:grpSpPr>
          <p:pic>
            <p:nvPicPr>
              <p:cNvPr id="46" name="그림 45"/>
              <p:cNvPicPr>
                <a:picLocks noChangeAspect="1"/>
              </p:cNvPicPr>
              <p:nvPr/>
            </p:nvPicPr>
            <p:blipFill rotWithShape="1">
              <a:blip r:embed="rId11"/>
              <a:srcRect t="3195" b="45649"/>
              <a:stretch/>
            </p:blipFill>
            <p:spPr>
              <a:xfrm>
                <a:off x="476421" y="4375756"/>
                <a:ext cx="2077279" cy="1889137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47" name="줄무늬가 있는 오른쪽 화살표 46"/>
              <p:cNvSpPr/>
              <p:nvPr/>
            </p:nvSpPr>
            <p:spPr>
              <a:xfrm rot="5400000">
                <a:off x="1367867" y="4000014"/>
                <a:ext cx="294385" cy="313910"/>
              </a:xfrm>
              <a:prstGeom prst="stripedRightArrow">
                <a:avLst/>
              </a:prstGeom>
              <a:noFill/>
              <a:ln w="15875"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3" name="그룹 42"/>
            <p:cNvGrpSpPr/>
            <p:nvPr/>
          </p:nvGrpSpPr>
          <p:grpSpPr>
            <a:xfrm>
              <a:off x="576048" y="4959072"/>
              <a:ext cx="453970" cy="378464"/>
              <a:chOff x="3158029" y="692696"/>
              <a:chExt cx="453970" cy="378464"/>
            </a:xfrm>
          </p:grpSpPr>
          <p:sp>
            <p:nvSpPr>
              <p:cNvPr id="44" name="TextBox 43"/>
              <p:cNvSpPr txBox="1"/>
              <p:nvPr/>
            </p:nvSpPr>
            <p:spPr>
              <a:xfrm>
                <a:off x="3158029" y="757634"/>
                <a:ext cx="453970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50" dirty="0" smtClean="0">
                    <a:solidFill>
                      <a:srgbClr val="0070C0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철수</a:t>
                </a:r>
                <a:endParaRPr lang="ko-KR" altLang="en-US" sz="1050" dirty="0">
                  <a:solidFill>
                    <a:srgbClr val="0070C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endParaRPr>
              </a:p>
            </p:txBody>
          </p:sp>
          <p:sp>
            <p:nvSpPr>
              <p:cNvPr id="45" name="타원 44"/>
              <p:cNvSpPr/>
              <p:nvPr/>
            </p:nvSpPr>
            <p:spPr>
              <a:xfrm>
                <a:off x="3185424" y="692696"/>
                <a:ext cx="378464" cy="378464"/>
              </a:xfrm>
              <a:prstGeom prst="ellipse">
                <a:avLst/>
              </a:prstGeom>
              <a:noFill/>
              <a:ln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51" name="슬라이드 번호 개체 틀 50"/>
          <p:cNvSpPr>
            <a:spLocks noGrp="1"/>
          </p:cNvSpPr>
          <p:nvPr>
            <p:ph type="sldNum" sz="quarter" idx="4"/>
          </p:nvPr>
        </p:nvSpPr>
        <p:spPr>
          <a:xfrm>
            <a:off x="3543302" y="6448251"/>
            <a:ext cx="2057400" cy="365125"/>
          </a:xfrm>
        </p:spPr>
        <p:txBody>
          <a:bodyPr/>
          <a:lstStyle/>
          <a:p>
            <a:fld id="{E7F50C08-B111-48CA-9451-ED0C857036E4}" type="slidenum">
              <a:rPr lang="ko-KR" altLang="en-US" smtClean="0"/>
              <a:pPr/>
              <a:t>21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72319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제목 18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내용 개체 틀 2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u"/>
            </a:pPr>
            <a:r>
              <a:rPr lang="ko-KR" altLang="en-US" sz="2000" b="1" dirty="0" err="1" smtClean="0">
                <a:solidFill>
                  <a:schemeClr val="accent3"/>
                </a:solidFill>
              </a:rPr>
              <a:t>뱅크월렛</a:t>
            </a:r>
            <a:r>
              <a:rPr lang="en-US" altLang="ko-KR" sz="2000" b="1" dirty="0" smtClean="0">
                <a:solidFill>
                  <a:schemeClr val="accent3"/>
                </a:solidFill>
              </a:rPr>
              <a:t> </a:t>
            </a:r>
            <a:r>
              <a:rPr lang="ko-KR" altLang="en-US" sz="2000" b="1" dirty="0" smtClean="0">
                <a:solidFill>
                  <a:schemeClr val="accent3"/>
                </a:solidFill>
              </a:rPr>
              <a:t>송금과정</a:t>
            </a:r>
            <a:endParaRPr lang="ko-KR" altLang="en-US" sz="2000" b="1" dirty="0">
              <a:solidFill>
                <a:schemeClr val="accent3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t="3715"/>
          <a:stretch/>
        </p:blipFill>
        <p:spPr>
          <a:xfrm>
            <a:off x="7289536" y="4310981"/>
            <a:ext cx="1156598" cy="197980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l="353" t="4151" r="1793" b="884"/>
          <a:stretch/>
        </p:blipFill>
        <p:spPr>
          <a:xfrm>
            <a:off x="5101727" y="4334980"/>
            <a:ext cx="1164846" cy="197299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/>
          <a:srcRect t="3715"/>
          <a:stretch/>
        </p:blipFill>
        <p:spPr>
          <a:xfrm>
            <a:off x="2922166" y="4327456"/>
            <a:ext cx="1156598" cy="197980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5"/>
          <a:srcRect t="3196" b="-1"/>
          <a:stretch/>
        </p:blipFill>
        <p:spPr>
          <a:xfrm>
            <a:off x="741577" y="4312411"/>
            <a:ext cx="1158312" cy="19934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오른쪽 화살표 7"/>
          <p:cNvSpPr/>
          <p:nvPr/>
        </p:nvSpPr>
        <p:spPr>
          <a:xfrm rot="10800000">
            <a:off x="6536985" y="5191407"/>
            <a:ext cx="494271" cy="251901"/>
          </a:xfrm>
          <a:prstGeom prst="rightArrow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오른쪽 화살표 8"/>
          <p:cNvSpPr/>
          <p:nvPr/>
        </p:nvSpPr>
        <p:spPr>
          <a:xfrm rot="10800000">
            <a:off x="4335765" y="5191408"/>
            <a:ext cx="494271" cy="251901"/>
          </a:xfrm>
          <a:prstGeom prst="rightArrow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오른쪽 화살표 9"/>
          <p:cNvSpPr/>
          <p:nvPr/>
        </p:nvSpPr>
        <p:spPr>
          <a:xfrm rot="10800000">
            <a:off x="2129464" y="5191408"/>
            <a:ext cx="494271" cy="251901"/>
          </a:xfrm>
          <a:prstGeom prst="rightArrow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6"/>
          <a:srcRect t="3770"/>
          <a:stretch/>
        </p:blipFill>
        <p:spPr>
          <a:xfrm>
            <a:off x="741398" y="1569808"/>
            <a:ext cx="1156598" cy="197864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7"/>
          <a:srcRect t="4101"/>
          <a:stretch/>
        </p:blipFill>
        <p:spPr>
          <a:xfrm>
            <a:off x="2924111" y="1558108"/>
            <a:ext cx="1156598" cy="197184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8"/>
          <a:srcRect t="4101"/>
          <a:stretch/>
        </p:blipFill>
        <p:spPr>
          <a:xfrm>
            <a:off x="5106824" y="1560853"/>
            <a:ext cx="1156598" cy="197184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9"/>
          <a:srcRect t="3439"/>
          <a:stretch/>
        </p:blipFill>
        <p:spPr>
          <a:xfrm>
            <a:off x="7289536" y="1556792"/>
            <a:ext cx="1156598" cy="198545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5" name="오른쪽 화살표 14"/>
          <p:cNvSpPr/>
          <p:nvPr/>
        </p:nvSpPr>
        <p:spPr>
          <a:xfrm>
            <a:off x="2153597" y="2429062"/>
            <a:ext cx="494271" cy="251901"/>
          </a:xfrm>
          <a:prstGeom prst="rightArrow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화살표 15"/>
          <p:cNvSpPr/>
          <p:nvPr/>
        </p:nvSpPr>
        <p:spPr>
          <a:xfrm>
            <a:off x="4364371" y="2429062"/>
            <a:ext cx="494271" cy="251901"/>
          </a:xfrm>
          <a:prstGeom prst="rightArrow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오른쪽 화살표 16"/>
          <p:cNvSpPr/>
          <p:nvPr/>
        </p:nvSpPr>
        <p:spPr>
          <a:xfrm>
            <a:off x="6544338" y="2429062"/>
            <a:ext cx="494271" cy="251901"/>
          </a:xfrm>
          <a:prstGeom prst="rightArrow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오른쪽 화살표 17"/>
          <p:cNvSpPr/>
          <p:nvPr/>
        </p:nvSpPr>
        <p:spPr>
          <a:xfrm rot="5400000">
            <a:off x="7744267" y="3816153"/>
            <a:ext cx="247135" cy="251901"/>
          </a:xfrm>
          <a:prstGeom prst="rightArrow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슬라이드 번호 개체 틀 2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F50C08-B111-48CA-9451-ED0C857036E4}" type="slidenum">
              <a:rPr lang="ko-KR" altLang="en-US" smtClean="0"/>
              <a:pPr/>
              <a:t>22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66955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제목 18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내용 개체 틀 2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u"/>
            </a:pPr>
            <a:r>
              <a:rPr lang="ko-KR" altLang="en-US" sz="2000" b="1" dirty="0" err="1" smtClean="0">
                <a:solidFill>
                  <a:schemeClr val="accent3"/>
                </a:solidFill>
              </a:rPr>
              <a:t>뱅크월렛</a:t>
            </a:r>
            <a:r>
              <a:rPr lang="ko-KR" altLang="en-US" sz="2000" b="1" dirty="0" smtClean="0">
                <a:solidFill>
                  <a:schemeClr val="accent3"/>
                </a:solidFill>
              </a:rPr>
              <a:t> 송금과정 </a:t>
            </a:r>
            <a:r>
              <a:rPr lang="en-US" altLang="ko-KR" sz="2000" b="1" dirty="0" smtClean="0">
                <a:solidFill>
                  <a:schemeClr val="accent3"/>
                </a:solidFill>
              </a:rPr>
              <a:t>– </a:t>
            </a:r>
            <a:r>
              <a:rPr lang="ko-KR" altLang="en-US" sz="2000" b="1" dirty="0" smtClean="0">
                <a:solidFill>
                  <a:schemeClr val="accent3"/>
                </a:solidFill>
              </a:rPr>
              <a:t>친구목록 </a:t>
            </a:r>
            <a:r>
              <a:rPr lang="en-US" altLang="ko-KR" sz="2000" b="1" dirty="0" smtClean="0">
                <a:solidFill>
                  <a:schemeClr val="accent3"/>
                </a:solidFill>
              </a:rPr>
              <a:t>: </a:t>
            </a:r>
            <a:r>
              <a:rPr lang="ko-KR" altLang="en-US" sz="2000" b="1" dirty="0" err="1" smtClean="0">
                <a:solidFill>
                  <a:schemeClr val="accent3"/>
                </a:solidFill>
              </a:rPr>
              <a:t>랜덤값</a:t>
            </a:r>
            <a:r>
              <a:rPr lang="ko-KR" altLang="en-US" sz="2000" b="1" dirty="0" smtClean="0">
                <a:solidFill>
                  <a:schemeClr val="accent3"/>
                </a:solidFill>
              </a:rPr>
              <a:t> 및 사용자 별 </a:t>
            </a:r>
            <a:r>
              <a:rPr lang="ko-KR" altLang="en-US" sz="2000" b="1" dirty="0" err="1" smtClean="0">
                <a:solidFill>
                  <a:schemeClr val="accent3"/>
                </a:solidFill>
              </a:rPr>
              <a:t>해시값</a:t>
            </a:r>
            <a:r>
              <a:rPr lang="ko-KR" altLang="en-US" sz="2000" b="1" dirty="0" smtClean="0">
                <a:solidFill>
                  <a:schemeClr val="accent3"/>
                </a:solidFill>
              </a:rPr>
              <a:t> 생성</a:t>
            </a:r>
            <a:endParaRPr lang="ko-KR" altLang="en-US" sz="2000" b="1" dirty="0">
              <a:solidFill>
                <a:schemeClr val="accent3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t="3770"/>
          <a:stretch/>
        </p:blipFill>
        <p:spPr>
          <a:xfrm>
            <a:off x="408571" y="1691826"/>
            <a:ext cx="1399484" cy="239416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t="4101"/>
          <a:stretch/>
        </p:blipFill>
        <p:spPr>
          <a:xfrm>
            <a:off x="2681907" y="1683586"/>
            <a:ext cx="1399484" cy="238592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/>
          <a:srcRect t="4101"/>
          <a:stretch/>
        </p:blipFill>
        <p:spPr>
          <a:xfrm>
            <a:off x="4953170" y="1683585"/>
            <a:ext cx="1399484" cy="238592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5"/>
          <a:srcRect t="3439"/>
          <a:stretch/>
        </p:blipFill>
        <p:spPr>
          <a:xfrm>
            <a:off x="7231706" y="1683586"/>
            <a:ext cx="1399484" cy="240240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오른쪽 화살표 8"/>
          <p:cNvSpPr/>
          <p:nvPr/>
        </p:nvSpPr>
        <p:spPr>
          <a:xfrm>
            <a:off x="1994209" y="2732388"/>
            <a:ext cx="494271" cy="304800"/>
          </a:xfrm>
          <a:prstGeom prst="rightArrow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오른쪽 화살표 9"/>
          <p:cNvSpPr/>
          <p:nvPr/>
        </p:nvSpPr>
        <p:spPr>
          <a:xfrm>
            <a:off x="4273781" y="2732388"/>
            <a:ext cx="494271" cy="304800"/>
          </a:xfrm>
          <a:prstGeom prst="rightArrow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오른쪽 화살표 10"/>
          <p:cNvSpPr/>
          <p:nvPr/>
        </p:nvSpPr>
        <p:spPr>
          <a:xfrm>
            <a:off x="6545044" y="2732388"/>
            <a:ext cx="494271" cy="304800"/>
          </a:xfrm>
          <a:prstGeom prst="rightArrow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358749" y="4121502"/>
            <a:ext cx="149912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메인화면</a:t>
            </a:r>
            <a:r>
              <a:rPr lang="ko-KR" altLang="en-US" sz="1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en-US" altLang="ko-KR" sz="1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‘</a:t>
            </a:r>
            <a:r>
              <a:rPr lang="ko-KR" altLang="en-US" sz="1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보내기</a:t>
            </a:r>
            <a:r>
              <a:rPr lang="en-US" altLang="ko-KR" sz="1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‘ </a:t>
            </a:r>
            <a:r>
              <a:rPr lang="ko-KR" altLang="en-US" sz="1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선택</a:t>
            </a:r>
            <a:endParaRPr lang="ko-KR" altLang="en-US" sz="1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029198" y="4069513"/>
            <a:ext cx="69762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친구목록</a:t>
            </a:r>
            <a:endParaRPr lang="ko-KR" altLang="en-US" sz="1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307735" y="4085989"/>
            <a:ext cx="69762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 b="1" dirty="0" smtClean="0">
                <a:solidFill>
                  <a:srgbClr val="404040"/>
                </a:solidFill>
                <a:latin typeface="+mn-ea"/>
              </a:rPr>
              <a:t>친구선택</a:t>
            </a:r>
            <a:endParaRPr lang="ko-KR" altLang="en-US" sz="1000" b="1" dirty="0">
              <a:solidFill>
                <a:srgbClr val="404040"/>
              </a:solidFill>
              <a:latin typeface="+mn-ea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262467" y="4085989"/>
            <a:ext cx="134524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 b="1" dirty="0" smtClean="0">
                <a:solidFill>
                  <a:srgbClr val="404040"/>
                </a:solidFill>
                <a:latin typeface="+mn-ea"/>
              </a:rPr>
              <a:t>금액 및 메시지 작성</a:t>
            </a:r>
            <a:endParaRPr lang="ko-KR" altLang="en-US" sz="1000" b="1" dirty="0">
              <a:solidFill>
                <a:srgbClr val="404040"/>
              </a:solidFill>
              <a:latin typeface="+mn-ea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70518" y="4365104"/>
            <a:ext cx="4493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Random : </a:t>
            </a:r>
            <a:r>
              <a:rPr lang="en-US" altLang="ko-KR" sz="1200" dirty="0" err="1" smtClean="0"/>
              <a:t>yessignSecureRandom</a:t>
            </a:r>
            <a:r>
              <a:rPr lang="en-US" altLang="ko-KR" sz="1200" dirty="0" smtClean="0"/>
              <a:t>() </a:t>
            </a:r>
            <a:r>
              <a:rPr lang="en-US" altLang="ko-KR" sz="900" dirty="0" smtClean="0">
                <a:solidFill>
                  <a:schemeClr val="tx1"/>
                </a:solidFill>
              </a:rPr>
              <a:t>– </a:t>
            </a:r>
            <a:r>
              <a:rPr lang="ko-KR" altLang="en-US" sz="900" dirty="0" smtClean="0">
                <a:solidFill>
                  <a:schemeClr val="tx1"/>
                </a:solidFill>
              </a:rPr>
              <a:t>친구목록을</a:t>
            </a:r>
            <a:r>
              <a:rPr lang="en-US" altLang="ko-KR" sz="900" dirty="0" smtClean="0">
                <a:solidFill>
                  <a:schemeClr val="tx1"/>
                </a:solidFill>
              </a:rPr>
              <a:t> </a:t>
            </a:r>
            <a:r>
              <a:rPr lang="ko-KR" altLang="en-US" sz="900" dirty="0" smtClean="0">
                <a:solidFill>
                  <a:schemeClr val="tx1"/>
                </a:solidFill>
              </a:rPr>
              <a:t>불러올 때 마다 생성됨</a:t>
            </a:r>
            <a:endParaRPr lang="en-US" altLang="ko-KR" sz="1200" dirty="0" smtClean="0"/>
          </a:p>
          <a:p>
            <a:r>
              <a:rPr lang="en-US" altLang="ko-KR" sz="1200" dirty="0" err="1" smtClean="0"/>
              <a:t>HashData</a:t>
            </a:r>
            <a:r>
              <a:rPr lang="en-US" altLang="ko-KR" sz="1200" dirty="0" smtClean="0"/>
              <a:t> : SHA256(</a:t>
            </a:r>
            <a:r>
              <a:rPr lang="en-US" altLang="ko-KR" sz="1200" dirty="0" err="1" smtClean="0"/>
              <a:t>RecvHashedTalkUserID+Random</a:t>
            </a:r>
            <a:r>
              <a:rPr lang="en-US" altLang="ko-KR" sz="1200" dirty="0" smtClean="0"/>
              <a:t>)</a:t>
            </a:r>
            <a:endParaRPr lang="ko-KR" altLang="en-US" sz="1200" dirty="0"/>
          </a:p>
        </p:txBody>
      </p:sp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9644536"/>
              </p:ext>
            </p:extLst>
          </p:nvPr>
        </p:nvGraphicFramePr>
        <p:xfrm>
          <a:off x="251520" y="4794526"/>
          <a:ext cx="7920880" cy="167637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51071"/>
                <a:gridCol w="6569809"/>
              </a:tblGrid>
              <a:tr h="17930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700" dirty="0" smtClean="0"/>
                        <a:t>Random</a:t>
                      </a:r>
                      <a:endParaRPr lang="ko-KR" altLang="en-US" sz="700" dirty="0"/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 smtClean="0">
                          <a:solidFill>
                            <a:srgbClr val="FF0000"/>
                          </a:solidFill>
                        </a:rPr>
                        <a:t>2DE2CE7DCBA61F04</a:t>
                      </a:r>
                      <a:endParaRPr lang="ko-KR" altLang="en-US" sz="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930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700" dirty="0" smtClean="0"/>
                        <a:t>친구이름</a:t>
                      </a:r>
                      <a:endParaRPr lang="ko-KR" altLang="en-US" sz="700" dirty="0"/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 smtClean="0"/>
                        <a:t>허혜지</a:t>
                      </a:r>
                      <a:endParaRPr lang="ko-KR" altLang="en-US" sz="7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275808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700" dirty="0" err="1" smtClean="0"/>
                        <a:t>RecvHashedTalkUserID</a:t>
                      </a:r>
                      <a:endParaRPr lang="ko-KR" altLang="en-US" sz="700" dirty="0"/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 smtClean="0">
                          <a:solidFill>
                            <a:srgbClr val="00B0F0"/>
                          </a:solidFill>
                        </a:rPr>
                        <a:t>CrwXd3cXvAo</a:t>
                      </a:r>
                      <a:endParaRPr lang="ko-KR" altLang="en-US" sz="700" dirty="0">
                        <a:solidFill>
                          <a:srgbClr val="00B0F0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26520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700" dirty="0" err="1" smtClean="0"/>
                        <a:t>HashData</a:t>
                      </a:r>
                      <a:endParaRPr lang="ko-KR" altLang="en-US" sz="700" dirty="0"/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 smtClean="0"/>
                        <a:t>SHA-256(</a:t>
                      </a:r>
                      <a:r>
                        <a:rPr lang="en-US" altLang="ko-KR" sz="700" dirty="0" smtClean="0">
                          <a:solidFill>
                            <a:srgbClr val="00B0F0"/>
                          </a:solidFill>
                        </a:rPr>
                        <a:t>CrwXd3cXvAo</a:t>
                      </a:r>
                      <a:r>
                        <a:rPr lang="en-US" altLang="ko-KR" sz="700" dirty="0" smtClean="0">
                          <a:solidFill>
                            <a:srgbClr val="FF0000"/>
                          </a:solidFill>
                        </a:rPr>
                        <a:t>2DE2CE7DCBA61F04</a:t>
                      </a:r>
                      <a:r>
                        <a:rPr lang="en-US" altLang="ko-KR" sz="700" dirty="0" smtClean="0"/>
                        <a:t>) </a:t>
                      </a:r>
                      <a:r>
                        <a:rPr lang="en-US" altLang="ko-KR" sz="600" dirty="0" smtClean="0"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en-US" altLang="ko-KR" sz="600" dirty="0" smtClean="0"/>
                        <a:t>58BF2070E1B6823EEBF2A0F7982EE02C5EC694A58E23EB9A2B5E6A6DD19787E1</a:t>
                      </a:r>
                      <a:endParaRPr lang="ko-KR" altLang="en-US" sz="600" dirty="0"/>
                    </a:p>
                  </a:txBody>
                  <a:tcPr marL="90000" marR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930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700" dirty="0" smtClean="0"/>
                        <a:t>친구이름</a:t>
                      </a:r>
                      <a:endParaRPr lang="ko-KR" altLang="en-US" sz="700" dirty="0"/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 smtClean="0"/>
                        <a:t>김상후</a:t>
                      </a:r>
                      <a:endParaRPr lang="ko-KR" altLang="en-US" sz="7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275808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700" dirty="0" err="1" smtClean="0"/>
                        <a:t>RecvHashedTalkUserID</a:t>
                      </a:r>
                      <a:endParaRPr lang="ko-KR" altLang="en-US" sz="700" dirty="0"/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 err="1" smtClean="0">
                          <a:solidFill>
                            <a:srgbClr val="00B050"/>
                          </a:solidFill>
                        </a:rPr>
                        <a:t>CsBADAxAwAo</a:t>
                      </a:r>
                      <a:endParaRPr lang="ko-KR" altLang="en-US" sz="700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26520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700" dirty="0" err="1" smtClean="0"/>
                        <a:t>HashData</a:t>
                      </a:r>
                      <a:endParaRPr lang="ko-KR" altLang="en-US" sz="700" dirty="0"/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 smtClean="0"/>
                        <a:t>SHA-256(</a:t>
                      </a:r>
                      <a:r>
                        <a:rPr lang="en-US" altLang="ko-KR" sz="700" dirty="0" smtClean="0">
                          <a:solidFill>
                            <a:srgbClr val="00B050"/>
                          </a:solidFill>
                        </a:rPr>
                        <a:t>CsBADAxAwAo</a:t>
                      </a:r>
                      <a:r>
                        <a:rPr lang="en-US" altLang="ko-KR" sz="700" dirty="0" smtClean="0">
                          <a:solidFill>
                            <a:srgbClr val="FF0000"/>
                          </a:solidFill>
                        </a:rPr>
                        <a:t>2DE2CE7DCBA61F04</a:t>
                      </a:r>
                      <a:r>
                        <a:rPr lang="en-US" altLang="ko-KR" sz="700" dirty="0" smtClean="0"/>
                        <a:t>) </a:t>
                      </a:r>
                      <a:r>
                        <a:rPr lang="en-US" altLang="ko-KR" sz="700" dirty="0" smtClean="0"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en-US" altLang="ko-KR" sz="600" dirty="0" smtClean="0"/>
                        <a:t>3D57930CE3C39E154D6E32B87DD418656198EE7D235155B159C563F1FD1747AF</a:t>
                      </a:r>
                      <a:endParaRPr lang="ko-KR" altLang="en-US" sz="600" dirty="0" smtClean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2733518" y="3769092"/>
            <a:ext cx="80823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4800" b="1" dirty="0" smtClean="0">
                <a:solidFill>
                  <a:srgbClr val="FF0000"/>
                </a:solidFill>
              </a:rPr>
              <a:t> </a:t>
            </a:r>
            <a:endParaRPr lang="ko-KR" altLang="en-US" sz="2800" b="1" dirty="0">
              <a:solidFill>
                <a:srgbClr val="FF0000"/>
              </a:solidFill>
            </a:endParaRPr>
          </a:p>
        </p:txBody>
      </p:sp>
      <p:sp>
        <p:nvSpPr>
          <p:cNvPr id="21" name="슬라이드 번호 개체 틀 20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F50C08-B111-48CA-9451-ED0C857036E4}" type="slidenum">
              <a:rPr lang="ko-KR" altLang="en-US" smtClean="0"/>
              <a:pPr/>
              <a:t>23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28756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>
          <a:xfrm>
            <a:off x="628650" y="1905496"/>
            <a:ext cx="7886700" cy="2387600"/>
          </a:xfrm>
        </p:spPr>
        <p:txBody>
          <a:bodyPr/>
          <a:lstStyle/>
          <a:p>
            <a:pPr defTabSz="914354" fontAlgn="auto">
              <a:spcAft>
                <a:spcPts val="0"/>
              </a:spcAft>
              <a:defRPr/>
            </a:pPr>
            <a:r>
              <a:rPr lang="en-US" altLang="ko-KR" b="1" dirty="0"/>
              <a:t>3</a:t>
            </a:r>
            <a:r>
              <a:rPr lang="en-US" altLang="ko-KR" b="1" dirty="0" smtClean="0"/>
              <a:t>. FIDO (Fast </a:t>
            </a:r>
            <a:r>
              <a:rPr lang="en-US" altLang="ko-KR" b="1" dirty="0" err="1" smtClean="0"/>
              <a:t>IDentity</a:t>
            </a:r>
            <a:r>
              <a:rPr lang="en-US" altLang="ko-KR" b="1" dirty="0" smtClean="0"/>
              <a:t> Online)</a:t>
            </a:r>
            <a:endParaRPr altLang="en-US" b="1" dirty="0"/>
          </a:p>
        </p:txBody>
      </p:sp>
      <p:sp>
        <p:nvSpPr>
          <p:cNvPr id="5" name="부제목 4"/>
          <p:cNvSpPr>
            <a:spLocks noGrp="1"/>
          </p:cNvSpPr>
          <p:nvPr>
            <p:ph type="subTitle" idx="1"/>
          </p:nvPr>
        </p:nvSpPr>
        <p:spPr>
          <a:xfrm>
            <a:off x="628650" y="4365625"/>
            <a:ext cx="7886700" cy="2144713"/>
          </a:xfrm>
          <a:solidFill>
            <a:schemeClr val="bg1"/>
          </a:solidFill>
        </p:spPr>
        <p:txBody>
          <a:bodyPr/>
          <a:lstStyle/>
          <a:p>
            <a:pPr defTabSz="914354" fontAlgn="auto">
              <a:lnSpc>
                <a:spcPct val="100000"/>
              </a:lnSpc>
              <a:spcAft>
                <a:spcPts val="0"/>
              </a:spcAft>
              <a:defRPr/>
            </a:pPr>
            <a:endParaRPr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956852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이등변 삼각형 49"/>
          <p:cNvSpPr/>
          <p:nvPr/>
        </p:nvSpPr>
        <p:spPr>
          <a:xfrm rot="12483697">
            <a:off x="2453897" y="4144892"/>
            <a:ext cx="256133" cy="440751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7" name="내용 개체 틀 6"/>
          <p:cNvGraphicFramePr>
            <a:graphicFrameLocks noGrp="1"/>
          </p:cNvGraphicFramePr>
          <p:nvPr>
            <p:ph idx="1"/>
            <p:extLst/>
          </p:nvPr>
        </p:nvGraphicFramePr>
        <p:xfrm>
          <a:off x="7245261" y="71807"/>
          <a:ext cx="1800000" cy="18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 marL="0" marR="0" marT="0" marB="0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 marL="0" marR="0" marT="0" marB="0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 marL="0" marR="0" marT="0" marB="0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 marL="0" marR="0" marT="0" marB="0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 marL="0" marR="0" marT="0" marB="0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 marL="0" marR="0" marT="0" marB="0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 marL="0" marR="0" marT="0" marB="0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간편결제</a:t>
            </a:r>
            <a:r>
              <a:rPr lang="en-US" altLang="ko-KR" dirty="0" smtClean="0"/>
              <a:t>(</a:t>
            </a:r>
            <a:r>
              <a:rPr lang="ko-KR" altLang="en-US" dirty="0" smtClean="0"/>
              <a:t>해외</a:t>
            </a:r>
            <a:r>
              <a:rPr lang="en-US" altLang="ko-KR" dirty="0" smtClean="0"/>
              <a:t>) vs. </a:t>
            </a:r>
            <a:r>
              <a:rPr lang="ko-KR" altLang="en-US" dirty="0" smtClean="0"/>
              <a:t>안심결제</a:t>
            </a:r>
            <a:r>
              <a:rPr lang="en-US" altLang="ko-KR" dirty="0" smtClean="0"/>
              <a:t>(</a:t>
            </a:r>
            <a:r>
              <a:rPr lang="ko-KR" altLang="en-US" dirty="0" smtClean="0"/>
              <a:t>국내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395536" y="1098310"/>
            <a:ext cx="17091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19075" indent="-219075">
              <a:buFont typeface="Wingdings" panose="05000000000000000000" pitchFamily="2" charset="2"/>
              <a:buChar char="v"/>
            </a:pPr>
            <a:r>
              <a:rPr lang="ko-KR" altLang="en-US" sz="1600" b="1" dirty="0" smtClean="0">
                <a:solidFill>
                  <a:schemeClr val="tx2"/>
                </a:solidFill>
              </a:rPr>
              <a:t>해외 간편결제</a:t>
            </a:r>
            <a:endParaRPr lang="ko-KR" altLang="en-US" sz="1600" b="1" dirty="0">
              <a:solidFill>
                <a:schemeClr val="tx2"/>
              </a:solidFill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462211" y="1453712"/>
            <a:ext cx="1620000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95536" y="3721670"/>
            <a:ext cx="17091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19075" indent="-219075">
              <a:buFont typeface="Wingdings" panose="05000000000000000000" pitchFamily="2" charset="2"/>
              <a:buChar char="v"/>
            </a:pPr>
            <a:r>
              <a:rPr lang="ko-KR" altLang="en-US" sz="1600" b="1" dirty="0" smtClean="0">
                <a:solidFill>
                  <a:schemeClr val="tx2"/>
                </a:solidFill>
              </a:rPr>
              <a:t>국</a:t>
            </a:r>
            <a:r>
              <a:rPr lang="ko-KR" altLang="en-US" sz="1600" b="1" dirty="0">
                <a:solidFill>
                  <a:schemeClr val="tx2"/>
                </a:solidFill>
              </a:rPr>
              <a:t>내</a:t>
            </a:r>
            <a:r>
              <a:rPr lang="ko-KR" altLang="en-US" sz="1600" b="1" dirty="0" smtClean="0">
                <a:solidFill>
                  <a:schemeClr val="tx2"/>
                </a:solidFill>
              </a:rPr>
              <a:t> 안심결제</a:t>
            </a:r>
            <a:endParaRPr lang="ko-KR" altLang="en-US" sz="1600" b="1" dirty="0">
              <a:solidFill>
                <a:schemeClr val="tx2"/>
              </a:solidFill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462211" y="4077072"/>
            <a:ext cx="1620000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3" descr="G:\01.충남대학교\02-2.논문자료\19. 박사논문\2015-11-02 논문심사 1차\user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100247"/>
            <a:ext cx="643792" cy="643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https://www.iconexperience.com/_img/v_collection_png/512x512/shadow/server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2995" y="1914976"/>
            <a:ext cx="916361" cy="916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icons.iconarchive.com/icons/treetog/junior/128/monitor-desktop-icon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9475" y="1979254"/>
            <a:ext cx="787478" cy="787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917558" y="2750139"/>
            <a:ext cx="6078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b="1" smtClean="0"/>
              <a:t>사용자</a:t>
            </a:r>
            <a:endParaRPr lang="ko-KR" altLang="en-US" sz="1100" b="1"/>
          </a:p>
        </p:txBody>
      </p:sp>
      <p:sp>
        <p:nvSpPr>
          <p:cNvPr id="16" name="TextBox 15"/>
          <p:cNvSpPr txBox="1"/>
          <p:nvPr/>
        </p:nvSpPr>
        <p:spPr>
          <a:xfrm>
            <a:off x="1768221" y="2772373"/>
            <a:ext cx="8899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b="1" dirty="0" smtClean="0"/>
              <a:t>클라이언트</a:t>
            </a:r>
            <a:endParaRPr lang="ko-KR" altLang="en-US" sz="1100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7351336" y="2831337"/>
            <a:ext cx="9396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b="1" dirty="0" smtClean="0"/>
              <a:t>서비스 서버</a:t>
            </a:r>
            <a:endParaRPr lang="ko-KR" altLang="en-US" sz="1100" b="1" dirty="0"/>
          </a:p>
        </p:txBody>
      </p:sp>
      <p:pic>
        <p:nvPicPr>
          <p:cNvPr id="1030" name="Picture 6" descr="http://www.teamed.io/images/tech/database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7960" y="3160365"/>
            <a:ext cx="897226" cy="710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꺾인 연결선 14"/>
          <p:cNvCxnSpPr/>
          <p:nvPr/>
        </p:nvCxnSpPr>
        <p:spPr>
          <a:xfrm rot="5400000" flipH="1" flipV="1">
            <a:off x="7089784" y="2812638"/>
            <a:ext cx="360000" cy="186422"/>
          </a:xfrm>
          <a:prstGeom prst="bentConnector2">
            <a:avLst/>
          </a:prstGeom>
          <a:ln w="15875">
            <a:solidFill>
              <a:schemeClr val="tx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894444" y="3441839"/>
            <a:ext cx="564257" cy="169277"/>
          </a:xfrm>
          <a:prstGeom prst="rect">
            <a:avLst/>
          </a:prstGeom>
          <a:solidFill>
            <a:schemeClr val="bg1">
              <a:alpha val="65000"/>
            </a:schemeClr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100" b="1" dirty="0" smtClean="0"/>
              <a:t>카드정보</a:t>
            </a:r>
            <a:endParaRPr lang="ko-KR" altLang="en-US" sz="1100" b="1" dirty="0"/>
          </a:p>
        </p:txBody>
      </p:sp>
      <p:sp>
        <p:nvSpPr>
          <p:cNvPr id="18" name="직사각형 17"/>
          <p:cNvSpPr/>
          <p:nvPr/>
        </p:nvSpPr>
        <p:spPr>
          <a:xfrm>
            <a:off x="2839528" y="1979254"/>
            <a:ext cx="4054916" cy="426041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0000"/>
                  <a:lumOff val="40000"/>
                </a:schemeClr>
              </a:gs>
              <a:gs pos="50000">
                <a:schemeClr val="accent2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 flipV="1">
            <a:off x="2839528" y="2536723"/>
            <a:ext cx="4054916" cy="426041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0000"/>
                  <a:lumOff val="40000"/>
                </a:schemeClr>
              </a:gs>
              <a:gs pos="50000">
                <a:schemeClr val="accent2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왼쪽/오른쪽 화살표 18"/>
          <p:cNvSpPr/>
          <p:nvPr/>
        </p:nvSpPr>
        <p:spPr>
          <a:xfrm>
            <a:off x="2839528" y="2199265"/>
            <a:ext cx="4054916" cy="530185"/>
          </a:xfrm>
          <a:prstGeom prst="left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b="1" dirty="0" smtClean="0">
                <a:latin typeface="+mn-ea"/>
              </a:rPr>
              <a:t>ID/PW or PIN </a:t>
            </a:r>
            <a:r>
              <a:rPr lang="ko-KR" altLang="en-US" sz="1100" b="1" dirty="0" smtClean="0">
                <a:latin typeface="+mn-ea"/>
              </a:rPr>
              <a:t>인증</a:t>
            </a:r>
            <a:endParaRPr lang="ko-KR" altLang="en-US" sz="1100" b="1" dirty="0">
              <a:latin typeface="+mn-ea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658435" y="2962873"/>
            <a:ext cx="4171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b="1" dirty="0" smtClean="0"/>
              <a:t>SSL</a:t>
            </a:r>
            <a:endParaRPr lang="ko-KR" altLang="en-US" sz="1100" b="1" dirty="0"/>
          </a:p>
        </p:txBody>
      </p:sp>
      <p:pic>
        <p:nvPicPr>
          <p:cNvPr id="26" name="Picture 3" descr="G:\01.충남대학교\02-2.논문자료\19. 박사논문\2015-11-02 논문심사 1차\user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4721171"/>
            <a:ext cx="643792" cy="643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https://www.iconexperience.com/_img/v_collection_png/512x512/shadow/server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2995" y="4535900"/>
            <a:ext cx="916361" cy="916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 descr="http://icons.iconarchive.com/icons/treetog/junior/128/monitor-desktop-icon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9475" y="4600178"/>
            <a:ext cx="787478" cy="787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/>
          <p:cNvSpPr txBox="1"/>
          <p:nvPr/>
        </p:nvSpPr>
        <p:spPr>
          <a:xfrm>
            <a:off x="917558" y="5371063"/>
            <a:ext cx="6078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b="1" smtClean="0"/>
              <a:t>사용자</a:t>
            </a:r>
            <a:endParaRPr lang="ko-KR" altLang="en-US" sz="1100" b="1"/>
          </a:p>
        </p:txBody>
      </p:sp>
      <p:sp>
        <p:nvSpPr>
          <p:cNvPr id="30" name="TextBox 29"/>
          <p:cNvSpPr txBox="1"/>
          <p:nvPr/>
        </p:nvSpPr>
        <p:spPr>
          <a:xfrm>
            <a:off x="1768221" y="5393297"/>
            <a:ext cx="8899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b="1" dirty="0" smtClean="0"/>
              <a:t>클라이언트</a:t>
            </a:r>
            <a:endParaRPr lang="ko-KR" altLang="en-US" sz="1100" b="1" dirty="0"/>
          </a:p>
        </p:txBody>
      </p:sp>
      <p:sp>
        <p:nvSpPr>
          <p:cNvPr id="31" name="TextBox 30"/>
          <p:cNvSpPr txBox="1"/>
          <p:nvPr/>
        </p:nvSpPr>
        <p:spPr>
          <a:xfrm>
            <a:off x="7351336" y="5452261"/>
            <a:ext cx="9396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b="1" dirty="0" smtClean="0"/>
              <a:t>서비스 서버</a:t>
            </a:r>
            <a:endParaRPr lang="ko-KR" altLang="en-US" sz="1100" b="1" dirty="0"/>
          </a:p>
        </p:txBody>
      </p:sp>
      <p:sp>
        <p:nvSpPr>
          <p:cNvPr id="35" name="직사각형 34"/>
          <p:cNvSpPr/>
          <p:nvPr/>
        </p:nvSpPr>
        <p:spPr>
          <a:xfrm>
            <a:off x="2839528" y="4600178"/>
            <a:ext cx="4054916" cy="426041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0000"/>
                  <a:lumOff val="40000"/>
                </a:schemeClr>
              </a:gs>
              <a:gs pos="50000">
                <a:schemeClr val="accent2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 flipV="1">
            <a:off x="2839528" y="5157647"/>
            <a:ext cx="4054916" cy="426041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0000"/>
                  <a:lumOff val="40000"/>
                </a:schemeClr>
              </a:gs>
              <a:gs pos="50000">
                <a:schemeClr val="accent2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왼쪽/오른쪽 화살표 36"/>
          <p:cNvSpPr/>
          <p:nvPr/>
        </p:nvSpPr>
        <p:spPr>
          <a:xfrm>
            <a:off x="2839528" y="4820189"/>
            <a:ext cx="4054916" cy="530185"/>
          </a:xfrm>
          <a:prstGeom prst="left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b="1" dirty="0" smtClean="0">
                <a:latin typeface="+mn-ea"/>
              </a:rPr>
              <a:t>공인인증서</a:t>
            </a:r>
            <a:r>
              <a:rPr lang="en-US" altLang="ko-KR" sz="1100" b="1" dirty="0" smtClean="0">
                <a:latin typeface="+mn-ea"/>
              </a:rPr>
              <a:t> </a:t>
            </a:r>
            <a:r>
              <a:rPr lang="ko-KR" altLang="en-US" sz="1100" b="1" dirty="0" smtClean="0">
                <a:latin typeface="+mn-ea"/>
              </a:rPr>
              <a:t>인증</a:t>
            </a:r>
            <a:endParaRPr lang="ko-KR" altLang="en-US" sz="1100" b="1" dirty="0">
              <a:latin typeface="+mn-ea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4326614" y="5583797"/>
            <a:ext cx="108074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b="1" dirty="0" smtClean="0"/>
              <a:t>별도 보안채널</a:t>
            </a:r>
            <a:endParaRPr lang="ko-KR" altLang="en-US" sz="1100" b="1" dirty="0"/>
          </a:p>
        </p:txBody>
      </p:sp>
      <p:grpSp>
        <p:nvGrpSpPr>
          <p:cNvPr id="24" name="그룹 23"/>
          <p:cNvGrpSpPr/>
          <p:nvPr/>
        </p:nvGrpSpPr>
        <p:grpSpPr>
          <a:xfrm>
            <a:off x="7781573" y="683109"/>
            <a:ext cx="1018887" cy="1228845"/>
            <a:chOff x="7929869" y="692695"/>
            <a:chExt cx="1018887" cy="1228845"/>
          </a:xfrm>
        </p:grpSpPr>
        <p:sp>
          <p:nvSpPr>
            <p:cNvPr id="20" name="이등변 삼각형 19"/>
            <p:cNvSpPr/>
            <p:nvPr/>
          </p:nvSpPr>
          <p:spPr>
            <a:xfrm rot="12483697">
              <a:off x="7957063" y="1480789"/>
              <a:ext cx="256133" cy="440751"/>
            </a:xfrm>
            <a:prstGeom prst="triangle">
              <a:avLst/>
            </a:prstGeom>
            <a:solidFill>
              <a:srgbClr val="EF5A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32" name="Picture 8" descr="http://www.magentocommerce.com/magento-connect/media/catalog/product/cache/9/image/468x300/9df78eab33525d08d6e5fb8d27136e95/m/i/mico-fraud-genius-magento-connect-icon-v2_1.png"/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221" r="17221"/>
            <a:stretch/>
          </p:blipFill>
          <p:spPr bwMode="auto">
            <a:xfrm>
              <a:off x="7929869" y="692695"/>
              <a:ext cx="1018887" cy="9962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2" name="그룹 41"/>
          <p:cNvGrpSpPr/>
          <p:nvPr/>
        </p:nvGrpSpPr>
        <p:grpSpPr>
          <a:xfrm>
            <a:off x="7800624" y="3982005"/>
            <a:ext cx="440795" cy="531627"/>
            <a:chOff x="7929869" y="692695"/>
            <a:chExt cx="1018887" cy="1228845"/>
          </a:xfrm>
        </p:grpSpPr>
        <p:sp>
          <p:nvSpPr>
            <p:cNvPr id="43" name="이등변 삼각형 42"/>
            <p:cNvSpPr/>
            <p:nvPr/>
          </p:nvSpPr>
          <p:spPr>
            <a:xfrm rot="12483697">
              <a:off x="7957063" y="1480789"/>
              <a:ext cx="256133" cy="440751"/>
            </a:xfrm>
            <a:prstGeom prst="triangle">
              <a:avLst/>
            </a:prstGeom>
            <a:solidFill>
              <a:srgbClr val="EF5A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4" name="Picture 8" descr="http://www.magentocommerce.com/magento-connect/media/catalog/product/cache/9/image/468x300/9df78eab33525d08d6e5fb8d27136e95/m/i/mico-fraud-genius-magento-connect-icon-v2_1.png"/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221" r="17221"/>
            <a:stretch/>
          </p:blipFill>
          <p:spPr bwMode="auto">
            <a:xfrm>
              <a:off x="7929869" y="692695"/>
              <a:ext cx="1018887" cy="9962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5" name="Picture 6" descr="http://www.teamed.io/images/tech/database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9645" y="5906194"/>
            <a:ext cx="897226" cy="710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6" name="꺾인 연결선 45"/>
          <p:cNvCxnSpPr/>
          <p:nvPr/>
        </p:nvCxnSpPr>
        <p:spPr>
          <a:xfrm rot="5400000" flipH="1" flipV="1">
            <a:off x="1441469" y="5523562"/>
            <a:ext cx="540000" cy="186422"/>
          </a:xfrm>
          <a:prstGeom prst="bentConnector2">
            <a:avLst/>
          </a:prstGeom>
          <a:ln w="15875">
            <a:solidFill>
              <a:schemeClr val="tx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1329717" y="6140018"/>
            <a:ext cx="577081" cy="276999"/>
          </a:xfrm>
          <a:prstGeom prst="rect">
            <a:avLst/>
          </a:prstGeom>
          <a:solidFill>
            <a:schemeClr val="bg1">
              <a:alpha val="65000"/>
            </a:schemeClr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900" b="1" dirty="0" smtClean="0"/>
              <a:t>카드정보</a:t>
            </a:r>
            <a:endParaRPr lang="en-US" altLang="ko-KR" sz="900" b="1" dirty="0" smtClean="0"/>
          </a:p>
          <a:p>
            <a:pPr algn="ctr"/>
            <a:r>
              <a:rPr lang="ko-KR" altLang="en-US" sz="900" b="1" dirty="0" smtClean="0"/>
              <a:t>공인인증서</a:t>
            </a:r>
            <a:endParaRPr lang="ko-KR" altLang="en-US" sz="900" b="1" dirty="0"/>
          </a:p>
        </p:txBody>
      </p:sp>
      <p:pic>
        <p:nvPicPr>
          <p:cNvPr id="1034" name="Picture 10" descr="http://findicons.com/files/icons/1075/scrap/300/windows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665" y="3557957"/>
            <a:ext cx="824636" cy="824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TextBox 48"/>
          <p:cNvSpPr txBox="1"/>
          <p:nvPr/>
        </p:nvSpPr>
        <p:spPr>
          <a:xfrm>
            <a:off x="2581964" y="3934380"/>
            <a:ext cx="68961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b="1" dirty="0" smtClean="0"/>
              <a:t>보안</a:t>
            </a:r>
            <a:endParaRPr lang="en-US" altLang="ko-KR" sz="1100" b="1" dirty="0" smtClean="0"/>
          </a:p>
          <a:p>
            <a:pPr algn="ctr"/>
            <a:r>
              <a:rPr lang="en-US" altLang="ko-KR" sz="1100" b="1" dirty="0" smtClean="0"/>
              <a:t>3</a:t>
            </a:r>
            <a:r>
              <a:rPr lang="ko-KR" altLang="en-US" sz="1100" b="1" dirty="0" err="1" smtClean="0"/>
              <a:t>종세트</a:t>
            </a:r>
            <a:endParaRPr lang="ko-KR" altLang="en-US" sz="1100" b="1" dirty="0"/>
          </a:p>
        </p:txBody>
      </p:sp>
      <p:sp>
        <p:nvSpPr>
          <p:cNvPr id="51" name="TextBox 50"/>
          <p:cNvSpPr txBox="1"/>
          <p:nvPr/>
        </p:nvSpPr>
        <p:spPr>
          <a:xfrm>
            <a:off x="3185107" y="3916850"/>
            <a:ext cx="8582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2000" indent="-72000">
              <a:buFont typeface="Arial" panose="020B0604020202020204" pitchFamily="34" charset="0"/>
              <a:buChar char="•"/>
            </a:pPr>
            <a:r>
              <a:rPr lang="ko-KR" altLang="en-US" sz="800" b="1" dirty="0" smtClean="0"/>
              <a:t>공인인증서</a:t>
            </a:r>
            <a:endParaRPr lang="en-US" altLang="ko-KR" sz="800" b="1" dirty="0" smtClean="0"/>
          </a:p>
          <a:p>
            <a:pPr marL="72000" indent="-72000">
              <a:buFont typeface="Arial" panose="020B0604020202020204" pitchFamily="34" charset="0"/>
              <a:buChar char="•"/>
            </a:pPr>
            <a:r>
              <a:rPr lang="ko-KR" altLang="en-US" sz="800" b="1" dirty="0" smtClean="0"/>
              <a:t>키보드 보안</a:t>
            </a:r>
            <a:endParaRPr lang="en-US" altLang="ko-KR" sz="800" b="1" dirty="0" smtClean="0"/>
          </a:p>
          <a:p>
            <a:pPr marL="72000" indent="-72000">
              <a:buFont typeface="Arial" panose="020B0604020202020204" pitchFamily="34" charset="0"/>
              <a:buChar char="•"/>
            </a:pPr>
            <a:r>
              <a:rPr lang="ko-KR" altLang="en-US" sz="800" b="1" dirty="0" smtClean="0"/>
              <a:t>방화벽</a:t>
            </a:r>
            <a:r>
              <a:rPr lang="en-US" altLang="ko-KR" sz="800" b="1" dirty="0" smtClean="0"/>
              <a:t>&amp;</a:t>
            </a:r>
            <a:r>
              <a:rPr lang="ko-KR" altLang="en-US" sz="800" b="1" dirty="0" smtClean="0"/>
              <a:t>백신</a:t>
            </a:r>
            <a:endParaRPr lang="ko-KR" altLang="en-US" sz="800" b="1" dirty="0"/>
          </a:p>
        </p:txBody>
      </p:sp>
    </p:spTree>
    <p:extLst>
      <p:ext uri="{BB962C8B-B14F-4D97-AF65-F5344CB8AC3E}">
        <p14:creationId xmlns:p14="http://schemas.microsoft.com/office/powerpoint/2010/main" val="1278250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오른쪽 화살표 4"/>
          <p:cNvSpPr/>
          <p:nvPr/>
        </p:nvSpPr>
        <p:spPr>
          <a:xfrm>
            <a:off x="3794750" y="1484784"/>
            <a:ext cx="1420534" cy="652220"/>
          </a:xfrm>
          <a:prstGeom prst="rightArrow">
            <a:avLst/>
          </a:prstGeom>
          <a:gradFill>
            <a:gsLst>
              <a:gs pos="0">
                <a:schemeClr val="dk1">
                  <a:tint val="50000"/>
                  <a:satMod val="300000"/>
                </a:schemeClr>
              </a:gs>
              <a:gs pos="35000">
                <a:schemeClr val="dk1">
                  <a:tint val="37000"/>
                  <a:satMod val="30000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내용 개체 틀 2"/>
          <p:cNvSpPr txBox="1">
            <a:spLocks/>
          </p:cNvSpPr>
          <p:nvPr/>
        </p:nvSpPr>
        <p:spPr>
          <a:xfrm>
            <a:off x="314498" y="895350"/>
            <a:ext cx="8543751" cy="5734050"/>
          </a:xfrm>
          <a:prstGeom prst="rect">
            <a:avLst/>
          </a:prstGeom>
        </p:spPr>
        <p:txBody>
          <a:bodyPr/>
          <a:lstStyle>
            <a:lvl1pPr marL="322263" indent="-322263" algn="l" defTabSz="914400" rtl="0" eaLnBrk="1" latinLnBrk="1" hangingPunct="1">
              <a:spcBef>
                <a:spcPts val="400"/>
              </a:spcBef>
              <a:spcAft>
                <a:spcPts val="600"/>
              </a:spcAft>
              <a:buFontTx/>
              <a:buBlip>
                <a:blip r:embed="rId3"/>
              </a:buBlip>
              <a:defRPr sz="1800" b="1" kern="12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17538" indent="-279400" algn="l" defTabSz="914400" rtl="0" eaLnBrk="1" latinLnBrk="1" hangingPunct="1">
              <a:spcBef>
                <a:spcPts val="400"/>
              </a:spcBef>
              <a:spcAft>
                <a:spcPts val="600"/>
              </a:spcAft>
              <a:buClr>
                <a:srgbClr val="FF0000"/>
              </a:buClr>
              <a:buFont typeface="맑은 고딕" panose="020B0503020000020004" pitchFamily="50" charset="-127"/>
              <a:buChar char="▶"/>
              <a:defRPr sz="1600" kern="12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838200" indent="-209550" algn="l" defTabSz="914400" rtl="0" eaLnBrk="1" latinLnBrk="1" hangingPunct="1">
              <a:spcBef>
                <a:spcPts val="400"/>
              </a:spcBef>
              <a:spcAft>
                <a:spcPts val="600"/>
              </a:spcAft>
              <a:buClr>
                <a:srgbClr val="00863D"/>
              </a:buClr>
              <a:buFont typeface="Wingdings" panose="05000000000000000000" pitchFamily="2" charset="2"/>
              <a:buChar char="l"/>
              <a:defRPr sz="1400" kern="12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058863" indent="-203200" algn="l" defTabSz="914400" rtl="0" eaLnBrk="1" latinLnBrk="1" hangingPunct="1">
              <a:spcBef>
                <a:spcPts val="400"/>
              </a:spcBef>
              <a:spcAft>
                <a:spcPts val="60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sz="1400" kern="12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최근 사용자 인증 기술 </a:t>
            </a:r>
            <a:r>
              <a:rPr lang="ko-KR" altLang="en-US" dirty="0" err="1" smtClean="0"/>
              <a:t>트렌드</a:t>
            </a:r>
            <a:r>
              <a:rPr lang="en-US" altLang="ko-KR" dirty="0" smtClean="0"/>
              <a:t> </a:t>
            </a:r>
          </a:p>
        </p:txBody>
      </p:sp>
      <p:graphicFrame>
        <p:nvGraphicFramePr>
          <p:cNvPr id="7" name="내용 개체 틀 6"/>
          <p:cNvGraphicFramePr>
            <a:graphicFrameLocks noGrp="1"/>
          </p:cNvGraphicFramePr>
          <p:nvPr>
            <p:ph idx="1"/>
            <p:extLst/>
          </p:nvPr>
        </p:nvGraphicFramePr>
        <p:xfrm>
          <a:off x="7245261" y="71807"/>
          <a:ext cx="1800000" cy="18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  <a:gridCol w="180000"/>
              </a:tblGrid>
              <a:tr h="180000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 marL="0" marR="0" marT="0" marB="0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 marL="0" marR="0" marT="0" marB="0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 marL="0" marR="0" marT="0" marB="0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 marL="0" marR="0" marT="0" marB="0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 marL="0" marR="0" marT="0" marB="0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 marL="0" marR="0" marT="0" marB="0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 marL="0" marR="0" marT="0" marB="0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6" name="텍스트 개체 틀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918642" y="1556792"/>
            <a:ext cx="2876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안전하거나</a:t>
            </a:r>
            <a:r>
              <a:rPr lang="en-US" altLang="ko-KR" b="1" dirty="0" smtClean="0"/>
              <a:t> </a:t>
            </a:r>
            <a:r>
              <a:rPr lang="en-US" altLang="ko-KR" b="1" dirty="0" smtClean="0">
                <a:solidFill>
                  <a:srgbClr val="FF0000"/>
                </a:solidFill>
              </a:rPr>
              <a:t>or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편리하거나</a:t>
            </a:r>
            <a:endParaRPr lang="ko-KR" alt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5287317" y="1556792"/>
            <a:ext cx="2587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안전하고</a:t>
            </a:r>
            <a:r>
              <a:rPr lang="en-US" altLang="ko-KR" b="1" dirty="0" smtClean="0"/>
              <a:t> </a:t>
            </a:r>
            <a:r>
              <a:rPr lang="en-US" altLang="ko-KR" b="1" dirty="0" smtClean="0">
                <a:solidFill>
                  <a:srgbClr val="0000FF"/>
                </a:solidFill>
              </a:rPr>
              <a:t>and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편리하</a:t>
            </a:r>
            <a:r>
              <a:rPr lang="ko-KR" altLang="en-US" b="1" dirty="0"/>
              <a:t>고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918642" y="1988840"/>
            <a:ext cx="2876108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5267101" y="1988840"/>
            <a:ext cx="2628000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/>
          <p:nvPr/>
        </p:nvCxnSpPr>
        <p:spPr>
          <a:xfrm flipV="1">
            <a:off x="1331640" y="2636912"/>
            <a:ext cx="0" cy="3456384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/>
          <p:nvPr/>
        </p:nvCxnSpPr>
        <p:spPr>
          <a:xfrm>
            <a:off x="1331640" y="6093296"/>
            <a:ext cx="4968552" cy="0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제목 1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1763688" y="2644904"/>
            <a:ext cx="1118240" cy="111824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latin typeface="+mn-ea"/>
              </a:rPr>
              <a:t>HSM</a:t>
            </a:r>
          </a:p>
          <a:p>
            <a:pPr algn="ctr"/>
            <a:r>
              <a:rPr lang="en-US" altLang="ko-KR" sz="1400" b="1" dirty="0" smtClean="0">
                <a:latin typeface="+mn-ea"/>
              </a:rPr>
              <a:t>OTP</a:t>
            </a:r>
            <a:endParaRPr lang="ko-KR" altLang="en-US" sz="1400" b="1" dirty="0">
              <a:latin typeface="+mn-ea"/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1763688" y="4797152"/>
            <a:ext cx="1118240" cy="111824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endParaRPr lang="ko-KR" altLang="en-US" sz="1400" b="1" dirty="0">
              <a:latin typeface="+mn-ea"/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4788024" y="2644904"/>
            <a:ext cx="1118240" cy="111824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? ? ?</a:t>
            </a:r>
            <a:endParaRPr lang="ko-KR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4788024" y="4797152"/>
            <a:ext cx="1118240" cy="111824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latin typeface="+mn-ea"/>
              </a:rPr>
              <a:t>PIN</a:t>
            </a:r>
            <a:endParaRPr lang="ko-KR" altLang="en-US" sz="1400" b="1" dirty="0">
              <a:latin typeface="+mn-ea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752057" y="5123237"/>
            <a:ext cx="115212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ko-KR" altLang="en-US" sz="1400" b="1" dirty="0">
                <a:solidFill>
                  <a:prstClr val="black"/>
                </a:solidFill>
              </a:rPr>
              <a:t>공인인증서</a:t>
            </a:r>
            <a:endParaRPr lang="en-US" altLang="ko-KR" sz="1400" b="1" dirty="0">
              <a:solidFill>
                <a:prstClr val="black"/>
              </a:solidFill>
            </a:endParaRPr>
          </a:p>
          <a:p>
            <a:pPr lvl="0" algn="ctr"/>
            <a:r>
              <a:rPr lang="en-US" altLang="ko-KR" sz="1400" b="1" dirty="0">
                <a:solidFill>
                  <a:prstClr val="black"/>
                </a:solidFill>
              </a:rPr>
              <a:t>ID/PW</a:t>
            </a:r>
            <a:endParaRPr lang="ko-KR" altLang="en-US" sz="1400" b="1" dirty="0">
              <a:solidFill>
                <a:prstClr val="black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43123" y="2890346"/>
            <a:ext cx="751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b="1" dirty="0" smtClean="0"/>
              <a:t>Strong</a:t>
            </a:r>
            <a:endParaRPr lang="ko-KR" altLang="en-US" sz="1400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636865" y="5646457"/>
            <a:ext cx="6572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b="1" dirty="0" smtClean="0"/>
              <a:t>Weak</a:t>
            </a:r>
            <a:endParaRPr lang="ko-KR" altLang="en-US" sz="1400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275484" y="4211215"/>
            <a:ext cx="10186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SECURITY</a:t>
            </a:r>
            <a:endParaRPr lang="ko-KR" altLang="en-US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558150" y="6136729"/>
            <a:ext cx="5810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b="1" dirty="0" smtClean="0"/>
              <a:t>Poor</a:t>
            </a:r>
            <a:endParaRPr lang="ko-KR" altLang="en-US" sz="1400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5427901" y="6136729"/>
            <a:ext cx="6479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b="1" dirty="0" smtClean="0"/>
              <a:t>Good</a:t>
            </a:r>
            <a:endParaRPr lang="ko-KR" altLang="en-US" sz="1400" b="1" dirty="0"/>
          </a:p>
        </p:txBody>
      </p:sp>
      <p:sp>
        <p:nvSpPr>
          <p:cNvPr id="28" name="TextBox 27"/>
          <p:cNvSpPr txBox="1"/>
          <p:nvPr/>
        </p:nvSpPr>
        <p:spPr>
          <a:xfrm>
            <a:off x="3244561" y="6136729"/>
            <a:ext cx="10779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defRPr sz="14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altLang="ko-KR" dirty="0"/>
              <a:t>USABILITY</a:t>
            </a:r>
            <a:endParaRPr lang="ko-KR" altLang="en-US" dirty="0"/>
          </a:p>
        </p:txBody>
      </p:sp>
      <p:cxnSp>
        <p:nvCxnSpPr>
          <p:cNvPr id="30" name="직선 화살표 연결선 29"/>
          <p:cNvCxnSpPr/>
          <p:nvPr/>
        </p:nvCxnSpPr>
        <p:spPr>
          <a:xfrm>
            <a:off x="3059832" y="3204024"/>
            <a:ext cx="1584176" cy="0"/>
          </a:xfrm>
          <a:prstGeom prst="straightConnector1">
            <a:avLst/>
          </a:prstGeom>
          <a:ln w="25400">
            <a:solidFill>
              <a:schemeClr val="tx1">
                <a:lumMod val="65000"/>
                <a:lumOff val="35000"/>
              </a:schemeClr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/>
          <p:nvPr/>
        </p:nvCxnSpPr>
        <p:spPr>
          <a:xfrm flipV="1">
            <a:off x="3059832" y="3645024"/>
            <a:ext cx="1800200" cy="1380732"/>
          </a:xfrm>
          <a:prstGeom prst="straightConnector1">
            <a:avLst/>
          </a:prstGeom>
          <a:ln w="25400">
            <a:solidFill>
              <a:schemeClr val="tx1">
                <a:lumMod val="65000"/>
                <a:lumOff val="35000"/>
              </a:schemeClr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/>
          <p:nvPr/>
        </p:nvCxnSpPr>
        <p:spPr>
          <a:xfrm flipV="1">
            <a:off x="5347144" y="3829819"/>
            <a:ext cx="0" cy="900000"/>
          </a:xfrm>
          <a:prstGeom prst="straightConnector1">
            <a:avLst/>
          </a:prstGeom>
          <a:ln w="25400">
            <a:solidFill>
              <a:schemeClr val="tx1">
                <a:lumMod val="65000"/>
                <a:lumOff val="35000"/>
              </a:schemeClr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사각형 설명선 44"/>
          <p:cNvSpPr/>
          <p:nvPr/>
        </p:nvSpPr>
        <p:spPr>
          <a:xfrm>
            <a:off x="6523277" y="3237223"/>
            <a:ext cx="2160240" cy="2409234"/>
          </a:xfrm>
          <a:prstGeom prst="wedgeRectCallout">
            <a:avLst>
              <a:gd name="adj1" fmla="val -77712"/>
              <a:gd name="adj2" fmla="val -39897"/>
            </a:avLst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rtlCol="0" anchor="t" anchorCtr="0"/>
          <a:lstStyle/>
          <a:p>
            <a:pPr algn="ctr"/>
            <a:r>
              <a:rPr lang="ko-KR" altLang="en-US" sz="1400" b="1" dirty="0" smtClean="0">
                <a:solidFill>
                  <a:schemeClr val="tx1"/>
                </a:solidFill>
              </a:rPr>
              <a:t>생체인</a:t>
            </a:r>
            <a:r>
              <a:rPr lang="ko-KR" altLang="en-US" sz="1400" b="1" dirty="0">
                <a:solidFill>
                  <a:schemeClr val="tx1"/>
                </a:solidFill>
              </a:rPr>
              <a:t>증</a:t>
            </a:r>
          </a:p>
        </p:txBody>
      </p:sp>
      <p:pic>
        <p:nvPicPr>
          <p:cNvPr id="2050" name="Picture 2" descr="http://thumbs.dreamstime.com/z/biometric-authentication-icons-set-iris-retina-face-fingerprint-recognition-symbols-isolated-vector-illustration-51913509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66"/>
          <a:stretch/>
        </p:blipFill>
        <p:spPr bwMode="auto">
          <a:xfrm>
            <a:off x="6600151" y="3553586"/>
            <a:ext cx="2052094" cy="204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9783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FIDO </a:t>
            </a:r>
            <a:r>
              <a:rPr lang="ko-KR" altLang="en-US" dirty="0" smtClean="0"/>
              <a:t>표준</a:t>
            </a:r>
            <a:r>
              <a:rPr lang="en-US" altLang="ko-KR" dirty="0"/>
              <a:t> </a:t>
            </a:r>
            <a:r>
              <a:rPr lang="ko-KR" altLang="en-US" dirty="0" smtClean="0"/>
              <a:t>인증 프로토콜 </a:t>
            </a:r>
            <a:r>
              <a:rPr lang="en-US" altLang="ko-KR" dirty="0" smtClean="0"/>
              <a:t>(</a:t>
            </a:r>
            <a:r>
              <a:rPr lang="ko-KR" altLang="en-US" dirty="0" smtClean="0"/>
              <a:t>시장표준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7" name="Picture 2" descr="http://www.inwebo.com/wp-content/uploads/FIDO-alliance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835"/>
          <a:stretch/>
        </p:blipFill>
        <p:spPr bwMode="auto">
          <a:xfrm>
            <a:off x="4815544" y="4514269"/>
            <a:ext cx="4328456" cy="2183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직선 연결선 8"/>
          <p:cNvCxnSpPr/>
          <p:nvPr/>
        </p:nvCxnSpPr>
        <p:spPr>
          <a:xfrm>
            <a:off x="0" y="6697935"/>
            <a:ext cx="914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2" descr="http://www.inwebo.com/wp-content/uploads/FIDO-alliance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344"/>
          <a:stretch/>
        </p:blipFill>
        <p:spPr bwMode="auto">
          <a:xfrm>
            <a:off x="-1" y="4514269"/>
            <a:ext cx="4815545" cy="2183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2"/>
          <a:stretch/>
        </p:blipFill>
        <p:spPr bwMode="auto">
          <a:xfrm>
            <a:off x="1619672" y="2436952"/>
            <a:ext cx="5427233" cy="29981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1600" dirty="0"/>
              <a:t>온라인 인증에 관한 오픈 </a:t>
            </a:r>
            <a:r>
              <a:rPr lang="ko-KR" altLang="en-US" sz="1600" dirty="0" err="1"/>
              <a:t>스펙</a:t>
            </a:r>
            <a:r>
              <a:rPr lang="ko-KR" altLang="en-US" sz="1600" dirty="0"/>
              <a:t> 표준을 만들기 위한 협의회</a:t>
            </a:r>
            <a:endParaRPr lang="en-US" altLang="ko-KR" sz="1600" dirty="0"/>
          </a:p>
          <a:p>
            <a:r>
              <a:rPr lang="en-US" altLang="ko-KR" sz="1600" dirty="0" smtClean="0"/>
              <a:t>2012.</a:t>
            </a:r>
            <a:r>
              <a:rPr lang="ko-KR" altLang="en-US" sz="1600" dirty="0" smtClean="0"/>
              <a:t>  </a:t>
            </a:r>
            <a:r>
              <a:rPr lang="en-US" altLang="ko-KR" sz="1600" dirty="0" smtClean="0"/>
              <a:t>7.</a:t>
            </a:r>
            <a:r>
              <a:rPr lang="ko-KR" altLang="en-US" sz="1600" dirty="0" smtClean="0"/>
              <a:t> 설립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(2013. 2. </a:t>
            </a:r>
            <a:r>
              <a:rPr lang="ko-KR" altLang="en-US" sz="1200" dirty="0" smtClean="0"/>
              <a:t>정식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출범</a:t>
            </a:r>
            <a:r>
              <a:rPr lang="en-US" altLang="ko-KR" sz="1200" dirty="0" smtClean="0"/>
              <a:t>)</a:t>
            </a:r>
          </a:p>
          <a:p>
            <a:pPr lvl="1"/>
            <a:r>
              <a:rPr lang="ko-KR" altLang="en-US" sz="1400" dirty="0" smtClean="0"/>
              <a:t>설립멤버</a:t>
            </a:r>
            <a:r>
              <a:rPr lang="en-US" altLang="ko-KR" sz="1400" dirty="0"/>
              <a:t>: </a:t>
            </a:r>
            <a:r>
              <a:rPr lang="en-US" altLang="ko-KR" sz="1400" b="1" dirty="0">
                <a:solidFill>
                  <a:srgbClr val="FF0000"/>
                </a:solidFill>
              </a:rPr>
              <a:t>PayPal</a:t>
            </a:r>
            <a:r>
              <a:rPr lang="en-US" altLang="ko-KR" sz="1400" dirty="0"/>
              <a:t>, Lenovo, </a:t>
            </a:r>
            <a:r>
              <a:rPr lang="en-US" altLang="ko-KR" sz="1400" dirty="0" err="1"/>
              <a:t>Nok</a:t>
            </a:r>
            <a:r>
              <a:rPr lang="en-US" altLang="ko-KR" sz="1400" dirty="0"/>
              <a:t> </a:t>
            </a:r>
            <a:r>
              <a:rPr lang="en-US" altLang="ko-KR" sz="1400" dirty="0" err="1"/>
              <a:t>Nok</a:t>
            </a:r>
            <a:r>
              <a:rPr lang="en-US" altLang="ko-KR" sz="1400" dirty="0"/>
              <a:t> Labs, Validity Sensors, Infineon, </a:t>
            </a:r>
            <a:r>
              <a:rPr lang="en-US" altLang="ko-KR" sz="1400" dirty="0" err="1" smtClean="0"/>
              <a:t>Agnitio</a:t>
            </a:r>
            <a:endParaRPr lang="en-US" altLang="ko-KR" sz="1400" dirty="0" smtClean="0"/>
          </a:p>
          <a:p>
            <a:r>
              <a:rPr lang="en-US" altLang="ko-KR" sz="1600" dirty="0" smtClean="0"/>
              <a:t>2013.</a:t>
            </a:r>
            <a:r>
              <a:rPr lang="ko-KR" altLang="en-US" sz="1600" dirty="0" smtClean="0"/>
              <a:t>  </a:t>
            </a:r>
            <a:r>
              <a:rPr lang="en-US" altLang="ko-KR" sz="1600" dirty="0" smtClean="0"/>
              <a:t>4. Google</a:t>
            </a:r>
            <a:r>
              <a:rPr lang="ko-KR" altLang="en-US" sz="1600" dirty="0" smtClean="0"/>
              <a:t> 가입</a:t>
            </a:r>
            <a:endParaRPr lang="en-US" altLang="ko-KR" sz="1600" dirty="0" smtClean="0"/>
          </a:p>
          <a:p>
            <a:r>
              <a:rPr lang="en-US" altLang="ko-KR" sz="1600" dirty="0" smtClean="0"/>
              <a:t>2014.</a:t>
            </a:r>
            <a:r>
              <a:rPr lang="ko-KR" altLang="en-US" sz="1600" dirty="0" smtClean="0"/>
              <a:t>  </a:t>
            </a:r>
            <a:r>
              <a:rPr lang="en-US" altLang="ko-KR" sz="1600" dirty="0" smtClean="0"/>
              <a:t>2. FIDO </a:t>
            </a:r>
            <a:r>
              <a:rPr lang="ko-KR" altLang="en-US" sz="1600" dirty="0" err="1" smtClean="0"/>
              <a:t>스펙</a:t>
            </a:r>
            <a:r>
              <a:rPr lang="ko-KR" altLang="en-US" sz="1600" dirty="0" smtClean="0"/>
              <a:t> 초안 발표</a:t>
            </a:r>
            <a:endParaRPr lang="en-US" altLang="ko-KR" sz="1600" dirty="0" smtClean="0"/>
          </a:p>
          <a:p>
            <a:r>
              <a:rPr lang="en-US" altLang="ko-KR" sz="1600" dirty="0" smtClean="0"/>
              <a:t>2014.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12. FIDO </a:t>
            </a:r>
            <a:r>
              <a:rPr lang="ko-KR" altLang="en-US" sz="1600" dirty="0" err="1" smtClean="0"/>
              <a:t>스펙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1.0</a:t>
            </a:r>
          </a:p>
        </p:txBody>
      </p:sp>
    </p:spTree>
    <p:extLst>
      <p:ext uri="{BB962C8B-B14F-4D97-AF65-F5344CB8AC3E}">
        <p14:creationId xmlns:p14="http://schemas.microsoft.com/office/powerpoint/2010/main" val="2610454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FIDO </a:t>
            </a:r>
            <a:r>
              <a:rPr lang="ko-KR" altLang="en-US" dirty="0" smtClean="0"/>
              <a:t>연합체</a:t>
            </a:r>
            <a:r>
              <a:rPr lang="en-US" altLang="ko-KR" dirty="0" smtClean="0"/>
              <a:t> </a:t>
            </a:r>
            <a:r>
              <a:rPr lang="ko-KR" altLang="en-US" dirty="0" smtClean="0"/>
              <a:t>구</a:t>
            </a:r>
            <a:r>
              <a:rPr lang="ko-KR" altLang="en-US" dirty="0"/>
              <a:t>성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3074" name="Picture 2" descr="http://www.androidheadlines.com/wp-content/uploads/2013/12/fidologo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268760"/>
            <a:ext cx="2315493" cy="1317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61756" y="2639621"/>
            <a:ext cx="216918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b="1" dirty="0"/>
              <a:t>‘15. 4. </a:t>
            </a:r>
            <a:r>
              <a:rPr lang="ko-KR" altLang="en-US" sz="1300" b="1" dirty="0"/>
              <a:t>기준 </a:t>
            </a:r>
            <a:r>
              <a:rPr lang="en-US" altLang="ko-KR" sz="1300" b="1" dirty="0"/>
              <a:t>190</a:t>
            </a:r>
            <a:r>
              <a:rPr lang="ko-KR" altLang="en-US" sz="1300" b="1" dirty="0"/>
              <a:t>개 </a:t>
            </a:r>
            <a:r>
              <a:rPr lang="ko-KR" altLang="en-US" sz="1300" b="1" dirty="0" err="1"/>
              <a:t>회원사</a:t>
            </a:r>
            <a:endParaRPr lang="en-US" altLang="ko-KR" sz="1300" b="1" dirty="0"/>
          </a:p>
          <a:p>
            <a:r>
              <a:rPr lang="en-US" altLang="ko-KR" sz="1300" b="1" dirty="0"/>
              <a:t>‘15. 9. </a:t>
            </a:r>
            <a:r>
              <a:rPr lang="ko-KR" altLang="en-US" sz="1300" b="1" dirty="0"/>
              <a:t>기준 </a:t>
            </a:r>
            <a:r>
              <a:rPr lang="en-US" altLang="ko-KR" sz="1300" b="1" dirty="0"/>
              <a:t>236</a:t>
            </a:r>
            <a:r>
              <a:rPr lang="ko-KR" altLang="en-US" sz="1300" b="1" dirty="0"/>
              <a:t>개 </a:t>
            </a:r>
            <a:r>
              <a:rPr lang="ko-KR" altLang="en-US" sz="1300" b="1" dirty="0" err="1"/>
              <a:t>회원사</a:t>
            </a:r>
            <a:endParaRPr lang="en-US" altLang="ko-KR" sz="13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170634" y="4509120"/>
            <a:ext cx="2260875" cy="10874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7800" indent="-177800">
              <a:spcAft>
                <a:spcPts val="1000"/>
              </a:spcAft>
              <a:buFont typeface="Wingdings" panose="05000000000000000000" pitchFamily="2" charset="2"/>
              <a:buChar char="§"/>
            </a:pPr>
            <a:r>
              <a:rPr lang="en-US" altLang="ko-KR" sz="1600" b="1" dirty="0" smtClean="0"/>
              <a:t>Board members</a:t>
            </a:r>
          </a:p>
          <a:p>
            <a:pPr marL="177800" indent="-177800">
              <a:spcAft>
                <a:spcPts val="1000"/>
              </a:spcAft>
              <a:buFont typeface="Wingdings" panose="05000000000000000000" pitchFamily="2" charset="2"/>
              <a:buChar char="§"/>
            </a:pPr>
            <a:r>
              <a:rPr lang="en-US" altLang="ko-KR" sz="1600" b="1" dirty="0" smtClean="0">
                <a:solidFill>
                  <a:schemeClr val="bg1">
                    <a:lumMod val="65000"/>
                  </a:schemeClr>
                </a:solidFill>
              </a:rPr>
              <a:t>Sponsor members</a:t>
            </a:r>
          </a:p>
          <a:p>
            <a:pPr marL="177800" indent="-177800">
              <a:spcAft>
                <a:spcPts val="1000"/>
              </a:spcAft>
              <a:buFont typeface="Wingdings" panose="05000000000000000000" pitchFamily="2" charset="2"/>
              <a:buChar char="§"/>
            </a:pPr>
            <a:r>
              <a:rPr lang="en-US" altLang="ko-KR" sz="1600" b="1" dirty="0" smtClean="0">
                <a:solidFill>
                  <a:schemeClr val="bg1">
                    <a:lumMod val="65000"/>
                  </a:schemeClr>
                </a:solidFill>
              </a:rPr>
              <a:t>Associate members</a:t>
            </a:r>
            <a:endParaRPr lang="ko-KR" altLang="en-US" sz="1600" b="1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-1" y="5706622"/>
            <a:ext cx="2736000" cy="0"/>
          </a:xfrm>
          <a:prstGeom prst="line">
            <a:avLst/>
          </a:prstGeom>
          <a:ln w="4762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-1" y="5814142"/>
            <a:ext cx="2052000" cy="0"/>
          </a:xfrm>
          <a:prstGeom prst="line">
            <a:avLst/>
          </a:prstGeom>
          <a:ln w="476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 descr="http://www.777flags.com/modules/PDdownloads/images/screenshots/free_US_flag_USA_download_american_flag_button_image_128x128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888" y="913391"/>
            <a:ext cx="710737" cy="710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molmed.spb.ru/wp-content/uploads/2015/01/uk-flag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4625" y="913391"/>
            <a:ext cx="696523" cy="710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img.freeflagicons.com/thumb/round_icon/germany/germany_640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9588" y="877878"/>
            <a:ext cx="1007456" cy="755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3600379" y="651781"/>
            <a:ext cx="215155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b="1" dirty="0" smtClean="0"/>
              <a:t>GOVERNMENT MEMBERSHIP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000643" y="1592812"/>
            <a:ext cx="54373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b="1" dirty="0" smtClean="0"/>
              <a:t>‘15.6.</a:t>
            </a:r>
          </a:p>
        </p:txBody>
      </p:sp>
      <p:pic>
        <p:nvPicPr>
          <p:cNvPr id="3086" name="Picture 1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9256" y="2084911"/>
            <a:ext cx="4536504" cy="45723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8" name="Picture 16" descr="intel logo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7" y="913391"/>
            <a:ext cx="1029426" cy="679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ntt-docomo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3442" y="1088425"/>
            <a:ext cx="1340743" cy="360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/>
          <p:cNvSpPr txBox="1"/>
          <p:nvPr/>
        </p:nvSpPr>
        <p:spPr>
          <a:xfrm>
            <a:off x="5130570" y="1592812"/>
            <a:ext cx="62549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b="1" dirty="0" smtClean="0"/>
              <a:t>‘15.10.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399020" y="1592812"/>
            <a:ext cx="54373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b="1" dirty="0" smtClean="0"/>
              <a:t>‘15.6.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7841943" y="1592812"/>
            <a:ext cx="54373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b="1" dirty="0" smtClean="0"/>
              <a:t>‘15.5.</a:t>
            </a:r>
          </a:p>
        </p:txBody>
      </p:sp>
      <p:cxnSp>
        <p:nvCxnSpPr>
          <p:cNvPr id="17" name="직선 연결선 16"/>
          <p:cNvCxnSpPr/>
          <p:nvPr/>
        </p:nvCxnSpPr>
        <p:spPr>
          <a:xfrm>
            <a:off x="3563888" y="1916568"/>
            <a:ext cx="5328592" cy="0"/>
          </a:xfrm>
          <a:prstGeom prst="line">
            <a:avLst/>
          </a:prstGeom>
          <a:ln w="15875"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>
            <a:off x="3563888" y="548680"/>
            <a:ext cx="5328592" cy="0"/>
          </a:xfrm>
          <a:prstGeom prst="line">
            <a:avLst/>
          </a:prstGeom>
          <a:ln w="15875"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7317182" y="378030"/>
            <a:ext cx="1354977" cy="307777"/>
          </a:xfrm>
          <a:prstGeom prst="rect">
            <a:avLst/>
          </a:prstGeom>
          <a:solidFill>
            <a:schemeClr val="bg1"/>
          </a:solidFill>
        </p:spPr>
        <p:txBody>
          <a:bodyPr wrap="none" lIns="36000" rIns="36000" rtlCol="0">
            <a:spAutoFit/>
          </a:bodyPr>
          <a:lstStyle/>
          <a:p>
            <a:r>
              <a:rPr lang="en-US" altLang="ko-KR" sz="1400" b="1" dirty="0" smtClean="0">
                <a:solidFill>
                  <a:srgbClr val="FF0000"/>
                </a:solidFill>
              </a:rPr>
              <a:t>NEW members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5331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u"/>
            </a:pPr>
            <a:r>
              <a:rPr lang="ko-KR" altLang="en-US" sz="2000" b="1" dirty="0" smtClean="0">
                <a:solidFill>
                  <a:schemeClr val="accent3"/>
                </a:solidFill>
              </a:rPr>
              <a:t>추가</a:t>
            </a:r>
            <a:r>
              <a:rPr lang="en-US" altLang="ko-KR" sz="2000" b="1" dirty="0" smtClean="0">
                <a:solidFill>
                  <a:schemeClr val="accent3"/>
                </a:solidFill>
              </a:rPr>
              <a:t> </a:t>
            </a:r>
            <a:r>
              <a:rPr lang="ko-KR" altLang="en-US" sz="2000" b="1" dirty="0" smtClean="0">
                <a:solidFill>
                  <a:schemeClr val="accent3"/>
                </a:solidFill>
              </a:rPr>
              <a:t>인증수단 도입에 따른 오버헤드 증가</a:t>
            </a:r>
            <a:endParaRPr lang="en-US" altLang="ko-KR" sz="2000" b="1" dirty="0" smtClean="0">
              <a:solidFill>
                <a:schemeClr val="accent3"/>
              </a:solidFill>
            </a:endParaRPr>
          </a:p>
          <a:p>
            <a:pPr lvl="1"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endParaRPr lang="en-US" altLang="ko-KR" sz="1200" b="1" dirty="0" smtClean="0">
              <a:solidFill>
                <a:schemeClr val="tx1"/>
              </a:solidFill>
              <a:latin typeface="+mn-ea"/>
            </a:endParaRPr>
          </a:p>
          <a:p>
            <a:pPr lvl="1"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ko-KR" altLang="en-US" sz="1200" b="1" dirty="0" smtClean="0">
                <a:solidFill>
                  <a:schemeClr val="tx1"/>
                </a:solidFill>
                <a:latin typeface="+mn-ea"/>
              </a:rPr>
              <a:t>사용자</a:t>
            </a:r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: 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반복되는 플러그인 설치</a:t>
            </a:r>
            <a:endParaRPr lang="en-US" altLang="ko-KR" sz="1200" dirty="0">
              <a:solidFill>
                <a:schemeClr val="tx1"/>
              </a:solidFill>
              <a:latin typeface="+mn-ea"/>
            </a:endParaRPr>
          </a:p>
          <a:p>
            <a:pPr lvl="1"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ko-KR" altLang="en-US" sz="1200" b="1" dirty="0">
                <a:solidFill>
                  <a:schemeClr val="tx1"/>
                </a:solidFill>
                <a:latin typeface="+mn-ea"/>
              </a:rPr>
              <a:t>서비스제공자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: 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반복되는 서버 모듈 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SI 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작업</a:t>
            </a:r>
            <a:endParaRPr lang="en-US" altLang="ko-KR" sz="1200" dirty="0">
              <a:solidFill>
                <a:schemeClr val="tx1"/>
              </a:solidFill>
              <a:latin typeface="+mn-ea"/>
            </a:endParaRPr>
          </a:p>
          <a:p>
            <a:endParaRPr lang="ko-KR" altLang="en-US" sz="1400" dirty="0"/>
          </a:p>
        </p:txBody>
      </p:sp>
      <p:pic>
        <p:nvPicPr>
          <p:cNvPr id="2068" name="Picture 20" descr="http://png-1.findicons.com/files/icons/98/nx11/256/internet_real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9840" y="2759323"/>
            <a:ext cx="633828" cy="633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0" descr="http://png-1.findicons.com/files/icons/98/nx11/256/internet_real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9840" y="5227437"/>
            <a:ext cx="633828" cy="633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직선 화살표 연결선 7"/>
          <p:cNvCxnSpPr/>
          <p:nvPr/>
        </p:nvCxnSpPr>
        <p:spPr>
          <a:xfrm>
            <a:off x="1668860" y="4036811"/>
            <a:ext cx="2206643" cy="0"/>
          </a:xfrm>
          <a:prstGeom prst="straightConnector1">
            <a:avLst/>
          </a:prstGeom>
          <a:ln w="34925"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/>
          <p:cNvSpPr/>
          <p:nvPr/>
        </p:nvSpPr>
        <p:spPr>
          <a:xfrm>
            <a:off x="2051720" y="3656057"/>
            <a:ext cx="127419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 dirty="0" smtClean="0"/>
              <a:t>ID/PASSWORD</a:t>
            </a:r>
            <a:endParaRPr lang="ko-KR" altLang="en-US" sz="1200" b="1" dirty="0"/>
          </a:p>
        </p:txBody>
      </p:sp>
      <p:pic>
        <p:nvPicPr>
          <p:cNvPr id="2072" name="Picture 24" descr="http://fc07.deviantart.net/fs71/f/2012/107/7/c/pc_user_icon_by_ornorm-d4wina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888" y="3201105"/>
            <a:ext cx="1381300" cy="138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4" name="직선 화살표 연결선 53"/>
          <p:cNvCxnSpPr/>
          <p:nvPr/>
        </p:nvCxnSpPr>
        <p:spPr>
          <a:xfrm>
            <a:off x="5910111" y="2717910"/>
            <a:ext cx="1103321" cy="0"/>
          </a:xfrm>
          <a:prstGeom prst="straightConnector1">
            <a:avLst/>
          </a:prstGeom>
          <a:ln w="34925">
            <a:solidFill>
              <a:schemeClr val="accent4">
                <a:lumMod val="75000"/>
              </a:schemeClr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/>
          <p:cNvCxnSpPr/>
          <p:nvPr/>
        </p:nvCxnSpPr>
        <p:spPr>
          <a:xfrm>
            <a:off x="5910111" y="3646449"/>
            <a:ext cx="1103321" cy="1340360"/>
          </a:xfrm>
          <a:prstGeom prst="straightConnector1">
            <a:avLst/>
          </a:prstGeom>
          <a:ln w="34925">
            <a:solidFill>
              <a:schemeClr val="accent3">
                <a:lumMod val="75000"/>
              </a:schemeClr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2" descr="http://computersplus.info/wp-content/uploads/2014/12/smartphone-icon-png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8899" y="2410976"/>
            <a:ext cx="1039145" cy="1057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4" descr="https://cdn2.iconfinder.com/data/icons/iconslandhardware/PNG/256x256/PortableComputer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260437" y="3076237"/>
            <a:ext cx="1228055" cy="1228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모서리가 둥근 직사각형 8"/>
          <p:cNvSpPr/>
          <p:nvPr/>
        </p:nvSpPr>
        <p:spPr>
          <a:xfrm>
            <a:off x="4968044" y="2276872"/>
            <a:ext cx="864096" cy="405266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/>
              <a:t>생체인증</a:t>
            </a:r>
            <a:endParaRPr lang="en-US" altLang="ko-KR" sz="1000" b="1" dirty="0" smtClean="0"/>
          </a:p>
          <a:p>
            <a:pPr algn="ctr"/>
            <a:r>
              <a:rPr lang="ko-KR" altLang="en-US" sz="1000" b="1" dirty="0" smtClean="0"/>
              <a:t>플러그</a:t>
            </a:r>
            <a:r>
              <a:rPr lang="ko-KR" altLang="en-US" sz="1000" b="1" dirty="0"/>
              <a:t>인</a:t>
            </a:r>
          </a:p>
        </p:txBody>
      </p:sp>
      <p:sp>
        <p:nvSpPr>
          <p:cNvPr id="45" name="모서리가 둥근 직사각형 44"/>
          <p:cNvSpPr/>
          <p:nvPr/>
        </p:nvSpPr>
        <p:spPr>
          <a:xfrm>
            <a:off x="4968044" y="2736925"/>
            <a:ext cx="864096" cy="405266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/>
              <a:t>A</a:t>
            </a:r>
            <a:r>
              <a:rPr lang="ko-KR" altLang="en-US" sz="1000" b="1" dirty="0" smtClean="0"/>
              <a:t>서버 </a:t>
            </a:r>
            <a:r>
              <a:rPr lang="ko-KR" altLang="en-US" sz="1000" b="1" dirty="0"/>
              <a:t>암호</a:t>
            </a:r>
            <a:endParaRPr lang="en-US" altLang="ko-KR" sz="1000" b="1" dirty="0"/>
          </a:p>
          <a:p>
            <a:pPr algn="ctr"/>
            <a:r>
              <a:rPr lang="ko-KR" altLang="en-US" sz="1000" b="1" dirty="0"/>
              <a:t>플러그인</a:t>
            </a:r>
          </a:p>
        </p:txBody>
      </p:sp>
      <p:sp>
        <p:nvSpPr>
          <p:cNvPr id="48" name="모서리가 둥근 직사각형 47"/>
          <p:cNvSpPr/>
          <p:nvPr/>
        </p:nvSpPr>
        <p:spPr>
          <a:xfrm>
            <a:off x="4968044" y="3193398"/>
            <a:ext cx="864096" cy="405266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/>
              <a:t>토큰</a:t>
            </a:r>
            <a:endParaRPr lang="en-US" altLang="ko-KR" sz="1000" b="1" dirty="0"/>
          </a:p>
          <a:p>
            <a:pPr algn="ctr"/>
            <a:r>
              <a:rPr lang="ko-KR" altLang="en-US" sz="1000" b="1" dirty="0"/>
              <a:t>플러그인</a:t>
            </a:r>
          </a:p>
        </p:txBody>
      </p:sp>
      <p:sp>
        <p:nvSpPr>
          <p:cNvPr id="49" name="모서리가 둥근 직사각형 48"/>
          <p:cNvSpPr/>
          <p:nvPr/>
        </p:nvSpPr>
        <p:spPr>
          <a:xfrm>
            <a:off x="4968044" y="3653451"/>
            <a:ext cx="864096" cy="405266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/>
              <a:t>B</a:t>
            </a:r>
            <a:r>
              <a:rPr lang="ko-KR" altLang="en-US" sz="1000" b="1" dirty="0" smtClean="0"/>
              <a:t>서버 암호</a:t>
            </a:r>
            <a:endParaRPr lang="en-US" altLang="ko-KR" sz="1000" b="1" dirty="0" smtClean="0"/>
          </a:p>
          <a:p>
            <a:pPr algn="ctr"/>
            <a:r>
              <a:rPr lang="ko-KR" altLang="en-US" sz="1000" b="1" dirty="0" smtClean="0"/>
              <a:t>플러그인</a:t>
            </a:r>
            <a:endParaRPr lang="ko-KR" altLang="en-US" sz="1000" b="1" dirty="0"/>
          </a:p>
        </p:txBody>
      </p:sp>
      <p:grpSp>
        <p:nvGrpSpPr>
          <p:cNvPr id="6" name="그룹 5"/>
          <p:cNvGrpSpPr/>
          <p:nvPr/>
        </p:nvGrpSpPr>
        <p:grpSpPr>
          <a:xfrm>
            <a:off x="4480526" y="4186843"/>
            <a:ext cx="1080121" cy="679825"/>
            <a:chOff x="4427984" y="4251628"/>
            <a:chExt cx="1080121" cy="679825"/>
          </a:xfrm>
        </p:grpSpPr>
        <p:pic>
          <p:nvPicPr>
            <p:cNvPr id="2070" name="Picture 22" descr="http://png-3.findicons.com/files/icons/977/rrze/720/database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7984" y="4251628"/>
              <a:ext cx="1080121" cy="6798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7" name="직사각형 56"/>
            <p:cNvSpPr/>
            <p:nvPr/>
          </p:nvSpPr>
          <p:spPr>
            <a:xfrm>
              <a:off x="4631400" y="4525465"/>
              <a:ext cx="636713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200" b="1" dirty="0" smtClean="0"/>
                <a:t>비밀키</a:t>
              </a:r>
              <a:endParaRPr lang="ko-KR" altLang="en-US" sz="1200" b="1" dirty="0"/>
            </a:p>
          </p:txBody>
        </p:sp>
      </p:grpSp>
      <p:sp>
        <p:nvSpPr>
          <p:cNvPr id="39" name="직사각형 38"/>
          <p:cNvSpPr/>
          <p:nvPr/>
        </p:nvSpPr>
        <p:spPr>
          <a:xfrm>
            <a:off x="7471866" y="3394070"/>
            <a:ext cx="65595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 dirty="0" smtClean="0"/>
              <a:t>A </a:t>
            </a:r>
            <a:r>
              <a:rPr lang="ko-KR" altLang="en-US" sz="1200" b="1" dirty="0" smtClean="0"/>
              <a:t>서버</a:t>
            </a:r>
            <a:endParaRPr lang="ko-KR" altLang="en-US" sz="1200" b="1" dirty="0"/>
          </a:p>
        </p:txBody>
      </p:sp>
      <p:sp>
        <p:nvSpPr>
          <p:cNvPr id="40" name="직사각형 39"/>
          <p:cNvSpPr/>
          <p:nvPr/>
        </p:nvSpPr>
        <p:spPr>
          <a:xfrm>
            <a:off x="7477477" y="5840781"/>
            <a:ext cx="64472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 dirty="0" smtClean="0"/>
              <a:t>B </a:t>
            </a:r>
            <a:r>
              <a:rPr lang="ko-KR" altLang="en-US" sz="1200" b="1" dirty="0" smtClean="0"/>
              <a:t>서버</a:t>
            </a:r>
            <a:endParaRPr lang="ko-KR" altLang="en-US" sz="1200" b="1" dirty="0"/>
          </a:p>
        </p:txBody>
      </p:sp>
      <p:pic>
        <p:nvPicPr>
          <p:cNvPr id="43" name="Picture 14" descr="http://icons.iconarchive.com/icons/icons-land/vista-hardware-devices/256/Home-Server-icon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3866" y="2114291"/>
            <a:ext cx="1250276" cy="1250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14" descr="http://icons.iconarchive.com/icons/icons-land/vista-hardware-devices/256/Home-Server-icon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3866" y="4374201"/>
            <a:ext cx="1250276" cy="1250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모서리가 둥근 직사각형 49"/>
          <p:cNvSpPr/>
          <p:nvPr/>
        </p:nvSpPr>
        <p:spPr>
          <a:xfrm>
            <a:off x="7835256" y="1658995"/>
            <a:ext cx="864096" cy="405266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/>
              <a:t>생체인증</a:t>
            </a:r>
            <a:endParaRPr lang="en-US" altLang="ko-KR" sz="1000" b="1" dirty="0" smtClean="0"/>
          </a:p>
          <a:p>
            <a:pPr algn="ctr"/>
            <a:r>
              <a:rPr lang="ko-KR" altLang="en-US" sz="1000" b="1" dirty="0" smtClean="0"/>
              <a:t>서버모</a:t>
            </a:r>
            <a:r>
              <a:rPr lang="ko-KR" altLang="en-US" sz="1000" b="1" dirty="0"/>
              <a:t>듈</a:t>
            </a:r>
          </a:p>
        </p:txBody>
      </p:sp>
      <p:sp>
        <p:nvSpPr>
          <p:cNvPr id="51" name="모서리가 둥근 직사각형 50"/>
          <p:cNvSpPr/>
          <p:nvPr/>
        </p:nvSpPr>
        <p:spPr>
          <a:xfrm>
            <a:off x="7835256" y="2119048"/>
            <a:ext cx="864096" cy="405266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A</a:t>
            </a:r>
            <a:r>
              <a:rPr lang="ko-KR" altLang="en-US" sz="1000" b="1" dirty="0" smtClean="0"/>
              <a:t>서버</a:t>
            </a:r>
            <a:endParaRPr lang="en-US" altLang="ko-KR" sz="1000" b="1" dirty="0" smtClean="0"/>
          </a:p>
          <a:p>
            <a:pPr algn="ctr"/>
            <a:r>
              <a:rPr lang="ko-KR" altLang="en-US" sz="1000" b="1" dirty="0" smtClean="0"/>
              <a:t>암호모듈</a:t>
            </a:r>
            <a:endParaRPr lang="ko-KR" altLang="en-US" sz="1000" b="1" dirty="0"/>
          </a:p>
        </p:txBody>
      </p:sp>
      <p:sp>
        <p:nvSpPr>
          <p:cNvPr id="52" name="모서리가 둥근 직사각형 51"/>
          <p:cNvSpPr/>
          <p:nvPr/>
        </p:nvSpPr>
        <p:spPr>
          <a:xfrm>
            <a:off x="7844384" y="4121490"/>
            <a:ext cx="864096" cy="405266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/>
              <a:t>토큰인증</a:t>
            </a:r>
            <a:endParaRPr lang="en-US" altLang="ko-KR" sz="1000" b="1" dirty="0"/>
          </a:p>
          <a:p>
            <a:pPr algn="ctr"/>
            <a:r>
              <a:rPr lang="ko-KR" altLang="en-US" sz="1000" b="1" dirty="0" smtClean="0"/>
              <a:t>서버모듈</a:t>
            </a:r>
            <a:endParaRPr lang="ko-KR" altLang="en-US" sz="1000" b="1" dirty="0"/>
          </a:p>
        </p:txBody>
      </p:sp>
      <p:sp>
        <p:nvSpPr>
          <p:cNvPr id="53" name="모서리가 둥근 직사각형 52"/>
          <p:cNvSpPr/>
          <p:nvPr/>
        </p:nvSpPr>
        <p:spPr>
          <a:xfrm>
            <a:off x="7844384" y="4581543"/>
            <a:ext cx="864096" cy="405266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/>
              <a:t>B</a:t>
            </a:r>
            <a:r>
              <a:rPr lang="ko-KR" altLang="en-US" sz="1000" b="1" dirty="0" smtClean="0"/>
              <a:t>서버</a:t>
            </a:r>
            <a:endParaRPr lang="en-US" altLang="ko-KR" sz="1000" b="1" dirty="0" smtClean="0"/>
          </a:p>
          <a:p>
            <a:pPr algn="ctr"/>
            <a:r>
              <a:rPr lang="ko-KR" altLang="en-US" sz="1000" b="1" dirty="0" smtClean="0"/>
              <a:t>암호모듈</a:t>
            </a:r>
            <a:endParaRPr lang="ko-KR" altLang="en-US" sz="1000" b="1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F50C08-B111-48CA-9451-ED0C857036E4}" type="slidenum">
              <a:rPr lang="ko-KR" altLang="en-US" smtClean="0"/>
              <a:pPr/>
              <a:t>29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00519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>
          <a:xfrm>
            <a:off x="628650" y="1833563"/>
            <a:ext cx="7886700" cy="2387600"/>
          </a:xfrm>
        </p:spPr>
        <p:txBody>
          <a:bodyPr/>
          <a:lstStyle/>
          <a:p>
            <a:pPr defTabSz="914354" fontAlgn="auto">
              <a:spcAft>
                <a:spcPts val="0"/>
              </a:spcAft>
              <a:defRPr/>
            </a:pPr>
            <a:r>
              <a:rPr lang="en-US" altLang="ko-KR" b="1" dirty="0" smtClean="0"/>
              <a:t>1. </a:t>
            </a:r>
            <a:r>
              <a:rPr altLang="en-US" b="1" dirty="0" smtClean="0"/>
              <a:t>개 요</a:t>
            </a:r>
            <a:endParaRPr altLang="en-US" b="1" dirty="0"/>
          </a:p>
        </p:txBody>
      </p:sp>
      <p:sp>
        <p:nvSpPr>
          <p:cNvPr id="5" name="부제목 4"/>
          <p:cNvSpPr>
            <a:spLocks noGrp="1"/>
          </p:cNvSpPr>
          <p:nvPr>
            <p:ph type="subTitle" idx="1"/>
          </p:nvPr>
        </p:nvSpPr>
        <p:spPr>
          <a:xfrm>
            <a:off x="628650" y="4365625"/>
            <a:ext cx="7886700" cy="2144713"/>
          </a:xfrm>
          <a:solidFill>
            <a:schemeClr val="bg1"/>
          </a:solidFill>
        </p:spPr>
        <p:txBody>
          <a:bodyPr/>
          <a:lstStyle/>
          <a:p>
            <a:pPr defTabSz="914354" fontAlgn="auto">
              <a:spcAft>
                <a:spcPts val="0"/>
              </a:spcAft>
              <a:defRPr/>
            </a:pPr>
            <a:endParaRPr altLang="en-US"/>
          </a:p>
        </p:txBody>
      </p:sp>
      <p:sp>
        <p:nvSpPr>
          <p:cNvPr id="8" name="직사각형 7"/>
          <p:cNvSpPr/>
          <p:nvPr/>
        </p:nvSpPr>
        <p:spPr>
          <a:xfrm>
            <a:off x="0" y="0"/>
            <a:ext cx="9144000" cy="4293096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4000" dirty="0" smtClean="0"/>
          </a:p>
          <a:p>
            <a:pPr algn="ctr"/>
            <a:endParaRPr lang="en-US" altLang="ko-KR" sz="4000" dirty="0"/>
          </a:p>
          <a:p>
            <a:pPr algn="ctr"/>
            <a:endParaRPr lang="en-US" altLang="ko-KR" sz="4000" dirty="0" smtClean="0"/>
          </a:p>
          <a:p>
            <a:pPr algn="ctr"/>
            <a:endParaRPr lang="en-US" altLang="ko-KR" sz="4000" dirty="0"/>
          </a:p>
          <a:p>
            <a:pPr algn="ctr"/>
            <a:endParaRPr lang="en-US" altLang="ko-KR" sz="4000" dirty="0" smtClean="0"/>
          </a:p>
          <a:p>
            <a:endParaRPr lang="en-US" altLang="ko-KR" sz="4000" dirty="0"/>
          </a:p>
          <a:p>
            <a:r>
              <a:rPr lang="en-US" altLang="ko-KR" sz="4000" dirty="0" smtClean="0"/>
              <a:t>      </a:t>
            </a:r>
            <a:endParaRPr lang="ko-KR" altLang="en-US" sz="4000" b="1" dirty="0"/>
          </a:p>
        </p:txBody>
      </p:sp>
      <p:sp>
        <p:nvSpPr>
          <p:cNvPr id="10" name="제목 3"/>
          <p:cNvSpPr txBox="1">
            <a:spLocks/>
          </p:cNvSpPr>
          <p:nvPr/>
        </p:nvSpPr>
        <p:spPr>
          <a:xfrm>
            <a:off x="781050" y="1905496"/>
            <a:ext cx="78867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354" rtl="0" eaLnBrk="1" latinLnBrk="1" hangingPunct="1">
              <a:spcBef>
                <a:spcPct val="0"/>
              </a:spcBef>
              <a:buNone/>
              <a:defRPr lang="ko-KR" sz="405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altLang="ko-KR" b="1" dirty="0" smtClean="0"/>
              <a:t>1. </a:t>
            </a:r>
            <a:r>
              <a:rPr lang="ko-KR" altLang="en-US" b="1" dirty="0" smtClean="0"/>
              <a:t>개요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388677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제목 38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내용 개체 틀 4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u"/>
            </a:pPr>
            <a:r>
              <a:rPr lang="ko-KR" altLang="en-US" sz="2000" b="1" dirty="0" smtClean="0">
                <a:solidFill>
                  <a:schemeClr val="accent3"/>
                </a:solidFill>
              </a:rPr>
              <a:t>개방형 범용 인증 프레임워크 </a:t>
            </a:r>
            <a:r>
              <a:rPr lang="en-US" altLang="ko-KR" sz="2000" b="1" dirty="0" smtClean="0">
                <a:solidFill>
                  <a:schemeClr val="accent3"/>
                </a:solidFill>
                <a:sym typeface="Wingdings" panose="05000000000000000000" pitchFamily="2" charset="2"/>
              </a:rPr>
              <a:t> FIDO</a:t>
            </a:r>
          </a:p>
          <a:p>
            <a:pPr lvl="1"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endParaRPr lang="en-US" altLang="ko-KR" sz="1200" b="1" dirty="0" smtClean="0">
              <a:solidFill>
                <a:schemeClr val="tx1"/>
              </a:solidFill>
              <a:latin typeface="+mn-ea"/>
            </a:endParaRPr>
          </a:p>
          <a:p>
            <a:pPr lvl="1"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ko-KR" altLang="en-US" sz="1200" b="1" dirty="0" smtClean="0">
                <a:solidFill>
                  <a:schemeClr val="tx1"/>
                </a:solidFill>
                <a:latin typeface="+mn-ea"/>
              </a:rPr>
              <a:t>사용자</a:t>
            </a:r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: 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원하는 인증수단 사용</a:t>
            </a:r>
            <a:endParaRPr lang="en-US" altLang="ko-KR" sz="1200" dirty="0">
              <a:solidFill>
                <a:schemeClr val="tx1"/>
              </a:solidFill>
              <a:latin typeface="+mn-ea"/>
            </a:endParaRPr>
          </a:p>
          <a:p>
            <a:pPr lvl="1"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ko-KR" altLang="en-US" sz="1200" b="1" dirty="0">
                <a:solidFill>
                  <a:schemeClr val="tx1"/>
                </a:solidFill>
                <a:latin typeface="+mn-ea"/>
              </a:rPr>
              <a:t>서비스제공자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: 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최초 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1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회의 투자</a:t>
            </a:r>
            <a:endParaRPr lang="en-US" altLang="ko-KR" sz="1200" dirty="0">
              <a:solidFill>
                <a:schemeClr val="tx1"/>
              </a:solidFill>
              <a:latin typeface="+mn-ea"/>
            </a:endParaRPr>
          </a:p>
          <a:p>
            <a:endParaRPr lang="ko-KR" altLang="en-US" dirty="0"/>
          </a:p>
        </p:txBody>
      </p:sp>
      <p:pic>
        <p:nvPicPr>
          <p:cNvPr id="3" name="Picture 4" descr="http://www.clker.com/cliparts/U/U/F/S/2/4/fingerprint-hi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2893881"/>
            <a:ext cx="387494" cy="564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 descr="http://ec.l.thumbs.canstockphoto.com/canstock384400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5809" y="2963621"/>
            <a:ext cx="457640" cy="445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http://www.pokerstars.bg/assets/common/images/customer-services/security/token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6591" y="4355725"/>
            <a:ext cx="788329" cy="362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0" descr="http://www.safenet-inc.com/uploadedImages/images/Icons/Purple-Token-Icon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0868" y="4170441"/>
            <a:ext cx="773583" cy="776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4" descr="http://icons.iconarchive.com/icons/icons-land/vista-hardware-devices/256/Home-Server-icon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3866" y="2114291"/>
            <a:ext cx="1250276" cy="1250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0" descr="http://png-1.findicons.com/files/icons/98/nx11/256/internet_real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9840" y="2759323"/>
            <a:ext cx="633828" cy="633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 descr="http://icons.iconarchive.com/icons/icons-land/vista-hardware-devices/256/Home-Server-icon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3866" y="4374201"/>
            <a:ext cx="1250276" cy="1250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0" descr="http://png-1.findicons.com/files/icons/98/nx11/256/internet_real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9840" y="5227437"/>
            <a:ext cx="633828" cy="633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직선 화살표 연결선 10"/>
          <p:cNvCxnSpPr/>
          <p:nvPr/>
        </p:nvCxnSpPr>
        <p:spPr>
          <a:xfrm>
            <a:off x="1668860" y="4036811"/>
            <a:ext cx="2206643" cy="0"/>
          </a:xfrm>
          <a:prstGeom prst="straightConnector1">
            <a:avLst/>
          </a:prstGeom>
          <a:ln w="34925"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2197410" y="3519079"/>
            <a:ext cx="80021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dirty="0" smtClean="0"/>
              <a:t>생체정보</a:t>
            </a:r>
            <a:endParaRPr lang="ko-KR" altLang="en-US" sz="1200" b="1" dirty="0"/>
          </a:p>
        </p:txBody>
      </p:sp>
      <p:sp>
        <p:nvSpPr>
          <p:cNvPr id="13" name="직사각형 12"/>
          <p:cNvSpPr/>
          <p:nvPr/>
        </p:nvSpPr>
        <p:spPr>
          <a:xfrm>
            <a:off x="2286053" y="4848309"/>
            <a:ext cx="78739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dirty="0" smtClean="0"/>
              <a:t>소유정보</a:t>
            </a:r>
            <a:endParaRPr lang="ko-KR" altLang="en-US" sz="1200" b="1" dirty="0"/>
          </a:p>
        </p:txBody>
      </p:sp>
      <p:pic>
        <p:nvPicPr>
          <p:cNvPr id="14" name="Picture 24" descr="http://fc07.deviantart.net/fs71/f/2012/107/7/c/pc_user_icon_by_ornorm-d4winao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888" y="3201105"/>
            <a:ext cx="1381300" cy="138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모서리가 둥근 직사각형 14"/>
          <p:cNvSpPr/>
          <p:nvPr/>
        </p:nvSpPr>
        <p:spPr>
          <a:xfrm>
            <a:off x="7758253" y="1972540"/>
            <a:ext cx="864096" cy="4052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/>
              <a:t>암호</a:t>
            </a:r>
            <a:r>
              <a:rPr lang="en-US" altLang="ko-KR" sz="1000" b="1" dirty="0"/>
              <a:t>/</a:t>
            </a:r>
            <a:r>
              <a:rPr lang="ko-KR" altLang="en-US" sz="1000" b="1" dirty="0"/>
              <a:t>인증 </a:t>
            </a:r>
            <a:endParaRPr lang="en-US" altLang="ko-KR" sz="1000" b="1" dirty="0"/>
          </a:p>
          <a:p>
            <a:pPr algn="ctr"/>
            <a:r>
              <a:rPr lang="ko-KR" altLang="en-US" sz="1000" b="1" dirty="0"/>
              <a:t>표준 모듈</a:t>
            </a:r>
          </a:p>
        </p:txBody>
      </p:sp>
      <p:sp>
        <p:nvSpPr>
          <p:cNvPr id="16" name="모서리가 둥근 직사각형 15"/>
          <p:cNvSpPr/>
          <p:nvPr/>
        </p:nvSpPr>
        <p:spPr>
          <a:xfrm>
            <a:off x="7844384" y="4281031"/>
            <a:ext cx="864096" cy="4052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/>
              <a:t>암호</a:t>
            </a:r>
            <a:r>
              <a:rPr lang="en-US" altLang="ko-KR" sz="1000" b="1" dirty="0"/>
              <a:t>/</a:t>
            </a:r>
            <a:r>
              <a:rPr lang="ko-KR" altLang="en-US" sz="1000" b="1" dirty="0"/>
              <a:t>인증 </a:t>
            </a:r>
            <a:endParaRPr lang="en-US" altLang="ko-KR" sz="1000" b="1" dirty="0"/>
          </a:p>
          <a:p>
            <a:pPr algn="ctr"/>
            <a:r>
              <a:rPr lang="ko-KR" altLang="en-US" sz="1000" b="1" dirty="0"/>
              <a:t>표준 모듈</a:t>
            </a:r>
          </a:p>
        </p:txBody>
      </p:sp>
      <p:cxnSp>
        <p:nvCxnSpPr>
          <p:cNvPr id="17" name="직선 화살표 연결선 16"/>
          <p:cNvCxnSpPr/>
          <p:nvPr/>
        </p:nvCxnSpPr>
        <p:spPr>
          <a:xfrm flipV="1">
            <a:off x="5910111" y="2717910"/>
            <a:ext cx="1103321" cy="837662"/>
          </a:xfrm>
          <a:prstGeom prst="straightConnector1">
            <a:avLst/>
          </a:prstGeom>
          <a:ln w="34925"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/>
          <p:nvPr/>
        </p:nvCxnSpPr>
        <p:spPr>
          <a:xfrm>
            <a:off x="5910111" y="3646449"/>
            <a:ext cx="1103321" cy="1340360"/>
          </a:xfrm>
          <a:prstGeom prst="straightConnector1">
            <a:avLst/>
          </a:prstGeom>
          <a:ln w="34925"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6184599" y="3425653"/>
            <a:ext cx="78739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dirty="0" smtClean="0"/>
              <a:t>표준인증</a:t>
            </a:r>
            <a:endParaRPr lang="en-US" altLang="ko-KR" sz="1200" b="1" dirty="0" smtClean="0"/>
          </a:p>
          <a:p>
            <a:pPr algn="ctr"/>
            <a:r>
              <a:rPr lang="ko-KR" altLang="en-US" sz="1200" b="1" dirty="0" smtClean="0"/>
              <a:t>프로토</a:t>
            </a:r>
            <a:r>
              <a:rPr lang="ko-KR" altLang="en-US" sz="1200" b="1" dirty="0"/>
              <a:t>콜</a:t>
            </a:r>
          </a:p>
        </p:txBody>
      </p:sp>
      <p:sp>
        <p:nvSpPr>
          <p:cNvPr id="20" name="왼쪽 중괄호 19"/>
          <p:cNvSpPr/>
          <p:nvPr/>
        </p:nvSpPr>
        <p:spPr>
          <a:xfrm rot="16200000">
            <a:off x="2525139" y="4307667"/>
            <a:ext cx="536657" cy="3675868"/>
          </a:xfrm>
          <a:prstGeom prst="leftBrace">
            <a:avLst/>
          </a:prstGeom>
          <a:ln w="2222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왼쪽 중괄호 20"/>
          <p:cNvSpPr/>
          <p:nvPr/>
        </p:nvSpPr>
        <p:spPr>
          <a:xfrm rot="16200000">
            <a:off x="5977570" y="4547115"/>
            <a:ext cx="536657" cy="3196974"/>
          </a:xfrm>
          <a:prstGeom prst="leftBrace">
            <a:avLst/>
          </a:prstGeom>
          <a:ln w="2222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2381217" y="6441362"/>
            <a:ext cx="800219" cy="276999"/>
          </a:xfrm>
          <a:prstGeom prst="rect">
            <a:avLst/>
          </a:prstGeom>
          <a:solidFill>
            <a:srgbClr val="373737"/>
          </a:solidFill>
        </p:spPr>
        <p:txBody>
          <a:bodyPr wrap="none">
            <a:spAutoFit/>
          </a:bodyPr>
          <a:lstStyle/>
          <a:p>
            <a:pPr algn="ctr"/>
            <a:r>
              <a:rPr lang="ko-KR" altLang="en-US" sz="1200" b="1" dirty="0" smtClean="0">
                <a:solidFill>
                  <a:schemeClr val="bg1"/>
                </a:solidFill>
              </a:rPr>
              <a:t>로컬인증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5845790" y="6441362"/>
            <a:ext cx="800219" cy="276999"/>
          </a:xfrm>
          <a:prstGeom prst="rect">
            <a:avLst/>
          </a:prstGeom>
          <a:solidFill>
            <a:srgbClr val="373737"/>
          </a:solidFill>
        </p:spPr>
        <p:txBody>
          <a:bodyPr wrap="none">
            <a:spAutoFit/>
          </a:bodyPr>
          <a:lstStyle/>
          <a:p>
            <a:pPr algn="ctr"/>
            <a:r>
              <a:rPr lang="ko-KR" altLang="en-US" sz="1200" b="1" smtClean="0">
                <a:solidFill>
                  <a:schemeClr val="bg1"/>
                </a:solidFill>
              </a:rPr>
              <a:t>원격인증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cxnSp>
        <p:nvCxnSpPr>
          <p:cNvPr id="24" name="구부러진 연결선 23"/>
          <p:cNvCxnSpPr>
            <a:stCxn id="34" idx="2"/>
            <a:endCxn id="35" idx="0"/>
          </p:cNvCxnSpPr>
          <p:nvPr/>
        </p:nvCxnSpPr>
        <p:spPr>
          <a:xfrm rot="5400000">
            <a:off x="5317889" y="3110180"/>
            <a:ext cx="324963" cy="160555"/>
          </a:xfrm>
          <a:prstGeom prst="curvedConnector3">
            <a:avLst/>
          </a:prstGeom>
          <a:ln w="15875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구부러진 연결선 24"/>
          <p:cNvCxnSpPr>
            <a:stCxn id="26" idx="2"/>
          </p:cNvCxnSpPr>
          <p:nvPr/>
        </p:nvCxnSpPr>
        <p:spPr>
          <a:xfrm rot="16200000" flipH="1">
            <a:off x="7880141" y="1669648"/>
            <a:ext cx="340351" cy="252027"/>
          </a:xfrm>
          <a:prstGeom prst="curvedConnector3">
            <a:avLst/>
          </a:prstGeom>
          <a:ln w="15875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/>
          <p:cNvSpPr/>
          <p:nvPr/>
        </p:nvSpPr>
        <p:spPr>
          <a:xfrm>
            <a:off x="7671669" y="1209989"/>
            <a:ext cx="505267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50" b="1" dirty="0" smtClean="0">
                <a:solidFill>
                  <a:srgbClr val="FF0000"/>
                </a:solidFill>
              </a:rPr>
              <a:t>FIDO</a:t>
            </a:r>
          </a:p>
          <a:p>
            <a:pPr algn="ctr"/>
            <a:r>
              <a:rPr lang="ko-KR" altLang="en-US" sz="1050" b="1" dirty="0" smtClean="0">
                <a:solidFill>
                  <a:srgbClr val="FF0000"/>
                </a:solidFill>
              </a:rPr>
              <a:t>서버</a:t>
            </a:r>
            <a:endParaRPr lang="ko-KR" altLang="en-US" sz="1050" b="1" dirty="0">
              <a:solidFill>
                <a:srgbClr val="FF0000"/>
              </a:solidFill>
            </a:endParaRPr>
          </a:p>
        </p:txBody>
      </p:sp>
      <p:cxnSp>
        <p:nvCxnSpPr>
          <p:cNvPr id="27" name="구부러진 연결선 26"/>
          <p:cNvCxnSpPr>
            <a:stCxn id="28" idx="1"/>
            <a:endCxn id="19" idx="3"/>
          </p:cNvCxnSpPr>
          <p:nvPr/>
        </p:nvCxnSpPr>
        <p:spPr>
          <a:xfrm rot="10800000">
            <a:off x="6971995" y="3656487"/>
            <a:ext cx="302801" cy="274397"/>
          </a:xfrm>
          <a:prstGeom prst="curvedConnector3">
            <a:avLst>
              <a:gd name="adj1" fmla="val 50000"/>
            </a:avLst>
          </a:prstGeom>
          <a:ln w="15875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>
            <a:off x="7274795" y="3803925"/>
            <a:ext cx="1800493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50" b="1" dirty="0" smtClean="0">
                <a:solidFill>
                  <a:srgbClr val="FF0000"/>
                </a:solidFill>
              </a:rPr>
              <a:t>FIDO </a:t>
            </a:r>
            <a:r>
              <a:rPr lang="ko-KR" altLang="en-US" sz="1050" b="1" dirty="0" smtClean="0">
                <a:solidFill>
                  <a:srgbClr val="FF0000"/>
                </a:solidFill>
              </a:rPr>
              <a:t>프로토콜 </a:t>
            </a:r>
            <a:r>
              <a:rPr lang="en-US" altLang="ko-KR" sz="1050" b="1" dirty="0" smtClean="0">
                <a:solidFill>
                  <a:srgbClr val="FF0000"/>
                </a:solidFill>
              </a:rPr>
              <a:t>(UAF, U2F)</a:t>
            </a:r>
            <a:endParaRPr lang="ko-KR" altLang="en-US" sz="1050" b="1" dirty="0">
              <a:solidFill>
                <a:srgbClr val="FF0000"/>
              </a:solidFill>
            </a:endParaRPr>
          </a:p>
        </p:txBody>
      </p:sp>
      <p:pic>
        <p:nvPicPr>
          <p:cNvPr id="29" name="Picture 2" descr="http://computersplus.info/wp-content/uploads/2014/12/smartphone-icon-png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8899" y="2410976"/>
            <a:ext cx="1039145" cy="1057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4" descr="https://cdn2.iconfinder.com/data/icons/iconslandhardware/PNG/256x256/PortableComputer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260437" y="3076237"/>
            <a:ext cx="1228055" cy="1228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1" name="그룹 30"/>
          <p:cNvGrpSpPr/>
          <p:nvPr/>
        </p:nvGrpSpPr>
        <p:grpSpPr>
          <a:xfrm>
            <a:off x="4480526" y="4186843"/>
            <a:ext cx="1080121" cy="679825"/>
            <a:chOff x="4427984" y="4251628"/>
            <a:chExt cx="1080121" cy="679825"/>
          </a:xfrm>
        </p:grpSpPr>
        <p:pic>
          <p:nvPicPr>
            <p:cNvPr id="32" name="Picture 22" descr="http://png-3.findicons.com/files/icons/977/rrze/720/database.png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7984" y="4251628"/>
              <a:ext cx="1080121" cy="6798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직사각형 32"/>
            <p:cNvSpPr/>
            <p:nvPr/>
          </p:nvSpPr>
          <p:spPr>
            <a:xfrm>
              <a:off x="4631400" y="4525465"/>
              <a:ext cx="636713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200" b="1" dirty="0" smtClean="0"/>
                <a:t>비밀키</a:t>
              </a:r>
              <a:endParaRPr lang="ko-KR" altLang="en-US" sz="1200" b="1" dirty="0"/>
            </a:p>
          </p:txBody>
        </p:sp>
      </p:grpSp>
      <p:sp>
        <p:nvSpPr>
          <p:cNvPr id="34" name="직사각형 33"/>
          <p:cNvSpPr/>
          <p:nvPr/>
        </p:nvSpPr>
        <p:spPr>
          <a:xfrm>
            <a:off x="5123668" y="2597089"/>
            <a:ext cx="873957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50" b="1" dirty="0" smtClean="0">
                <a:solidFill>
                  <a:srgbClr val="FF0000"/>
                </a:solidFill>
              </a:rPr>
              <a:t>FIDO</a:t>
            </a:r>
          </a:p>
          <a:p>
            <a:pPr algn="ctr"/>
            <a:r>
              <a:rPr lang="ko-KR" altLang="en-US" sz="1050" b="1" dirty="0" smtClean="0">
                <a:solidFill>
                  <a:srgbClr val="FF0000"/>
                </a:solidFill>
              </a:rPr>
              <a:t>클라이언트</a:t>
            </a:r>
            <a:endParaRPr lang="ko-KR" altLang="en-US" sz="1050" b="1" dirty="0">
              <a:solidFill>
                <a:srgbClr val="FF0000"/>
              </a:solidFill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4968044" y="3352939"/>
            <a:ext cx="864096" cy="4052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/>
              <a:t>암호</a:t>
            </a:r>
            <a:r>
              <a:rPr lang="en-US" altLang="ko-KR" sz="1000" b="1" dirty="0" smtClean="0"/>
              <a:t>/</a:t>
            </a:r>
            <a:r>
              <a:rPr lang="ko-KR" altLang="en-US" sz="1000" b="1" dirty="0" smtClean="0"/>
              <a:t>인증 </a:t>
            </a:r>
            <a:endParaRPr lang="en-US" altLang="ko-KR" sz="1000" b="1" dirty="0" smtClean="0"/>
          </a:p>
          <a:p>
            <a:pPr algn="ctr"/>
            <a:r>
              <a:rPr lang="ko-KR" altLang="en-US" sz="1000" b="1" dirty="0" smtClean="0"/>
              <a:t>표준 모듈</a:t>
            </a:r>
            <a:endParaRPr lang="ko-KR" altLang="en-US" sz="1000" b="1" dirty="0"/>
          </a:p>
        </p:txBody>
      </p:sp>
      <p:sp>
        <p:nvSpPr>
          <p:cNvPr id="36" name="직사각형 35"/>
          <p:cNvSpPr/>
          <p:nvPr/>
        </p:nvSpPr>
        <p:spPr>
          <a:xfrm>
            <a:off x="7471866" y="3394070"/>
            <a:ext cx="65595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 dirty="0" smtClean="0"/>
              <a:t>A </a:t>
            </a:r>
            <a:r>
              <a:rPr lang="ko-KR" altLang="en-US" sz="1200" b="1" dirty="0" smtClean="0"/>
              <a:t>서버</a:t>
            </a:r>
            <a:endParaRPr lang="ko-KR" altLang="en-US" sz="1200" b="1" dirty="0"/>
          </a:p>
        </p:txBody>
      </p:sp>
      <p:sp>
        <p:nvSpPr>
          <p:cNvPr id="37" name="직사각형 36"/>
          <p:cNvSpPr/>
          <p:nvPr/>
        </p:nvSpPr>
        <p:spPr>
          <a:xfrm>
            <a:off x="7477477" y="5733256"/>
            <a:ext cx="64472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 dirty="0" smtClean="0"/>
              <a:t>B </a:t>
            </a:r>
            <a:r>
              <a:rPr lang="ko-KR" altLang="en-US" sz="1200" b="1" dirty="0" smtClean="0"/>
              <a:t>서버</a:t>
            </a:r>
            <a:endParaRPr lang="ko-KR" altLang="en-US" sz="1200" b="1" dirty="0"/>
          </a:p>
        </p:txBody>
      </p:sp>
      <p:sp>
        <p:nvSpPr>
          <p:cNvPr id="42" name="슬라이드 번호 개체 틀 4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F50C08-B111-48CA-9451-ED0C857036E4}" type="slidenum">
              <a:rPr lang="ko-KR" altLang="en-US" smtClean="0"/>
              <a:pPr/>
              <a:t>30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03979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내용 개체 틀 2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u"/>
            </a:pPr>
            <a:r>
              <a:rPr lang="en-US" altLang="ko-KR" sz="2000" b="1" dirty="0" smtClean="0">
                <a:solidFill>
                  <a:schemeClr val="accent3"/>
                </a:solidFill>
              </a:rPr>
              <a:t>UAF Protocol</a:t>
            </a:r>
            <a:r>
              <a:rPr lang="en-US" altLang="ko-KR" sz="1500" dirty="0"/>
              <a:t/>
            </a:r>
            <a:br>
              <a:rPr lang="en-US" altLang="ko-KR" sz="1500" dirty="0"/>
            </a:br>
            <a:endParaRPr lang="en-US" altLang="ko-KR" sz="1500" dirty="0" smtClean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790" y="1700808"/>
            <a:ext cx="6974418" cy="4674718"/>
          </a:xfrm>
          <a:prstGeom prst="rect">
            <a:avLst/>
          </a:prstGeom>
        </p:spPr>
      </p:pic>
      <p:sp>
        <p:nvSpPr>
          <p:cNvPr id="8" name="슬라이드 번호 개체 틀 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F50C08-B111-48CA-9451-ED0C857036E4}" type="slidenum">
              <a:rPr lang="ko-KR" altLang="en-US" smtClean="0"/>
              <a:pPr/>
              <a:t>31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63735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제목 3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내용 개체 틀 2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u"/>
            </a:pPr>
            <a:r>
              <a:rPr lang="en-US" altLang="ko-KR" sz="2000" b="1" dirty="0" smtClean="0">
                <a:solidFill>
                  <a:schemeClr val="accent3"/>
                </a:solidFill>
              </a:rPr>
              <a:t>Registration</a:t>
            </a:r>
            <a:r>
              <a:rPr lang="en-US" altLang="ko-KR" sz="1500" dirty="0"/>
              <a:t/>
            </a:r>
            <a:br>
              <a:rPr lang="en-US" altLang="ko-KR" sz="1500" dirty="0"/>
            </a:br>
            <a:endParaRPr lang="en-US" altLang="ko-KR" sz="1500" dirty="0" smtClean="0"/>
          </a:p>
        </p:txBody>
      </p:sp>
      <p:sp>
        <p:nvSpPr>
          <p:cNvPr id="7" name="직사각형 6"/>
          <p:cNvSpPr/>
          <p:nvPr/>
        </p:nvSpPr>
        <p:spPr>
          <a:xfrm>
            <a:off x="3014097" y="1497896"/>
            <a:ext cx="999068" cy="418897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FIDO Client</a:t>
            </a:r>
          </a:p>
          <a:p>
            <a:pPr algn="ctr"/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지문인식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기</a:t>
            </a:r>
            <a:endParaRPr lang="en-US" altLang="ko-KR" sz="8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128957" y="1497896"/>
            <a:ext cx="999068" cy="418897"/>
          </a:xfrm>
          <a:prstGeom prst="rect">
            <a:avLst/>
          </a:prstGeom>
          <a:solidFill>
            <a:srgbClr val="1D487D"/>
          </a:solidFill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FIDO Server</a:t>
            </a:r>
            <a:endParaRPr lang="ko-KR" altLang="en-US" sz="1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9" name="직선 연결선 8"/>
          <p:cNvCxnSpPr>
            <a:stCxn id="6" idx="2"/>
          </p:cNvCxnSpPr>
          <p:nvPr/>
        </p:nvCxnSpPr>
        <p:spPr>
          <a:xfrm>
            <a:off x="1515559" y="1720964"/>
            <a:ext cx="0" cy="4308247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7636958" y="1916792"/>
            <a:ext cx="0" cy="4104000"/>
          </a:xfrm>
          <a:prstGeom prst="line">
            <a:avLst/>
          </a:prstGeom>
          <a:ln>
            <a:solidFill>
              <a:srgbClr val="1D487D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3513631" y="1916792"/>
            <a:ext cx="0" cy="410400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/>
          <p:nvPr/>
        </p:nvCxnSpPr>
        <p:spPr>
          <a:xfrm>
            <a:off x="3513631" y="2354774"/>
            <a:ext cx="4123328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699097" y="2087544"/>
            <a:ext cx="17524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REG_INIT </a:t>
            </a:r>
            <a:r>
              <a:rPr lang="en-US" altLang="ko-KR" sz="900" b="1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900" b="1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서비스</a:t>
            </a:r>
            <a:r>
              <a:rPr lang="en-US" altLang="ko-KR" sz="900" b="1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A, ID(</a:t>
            </a:r>
            <a:r>
              <a:rPr lang="ko-KR" altLang="en-US" sz="900" b="1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김</a:t>
            </a:r>
            <a:r>
              <a:rPr lang="en-US" altLang="ko-KR" sz="900" b="1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))</a:t>
            </a:r>
            <a:endParaRPr lang="ko-KR" altLang="en-US" sz="900" b="1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115074" y="2634185"/>
            <a:ext cx="9204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Challenge</a:t>
            </a:r>
            <a:endParaRPr lang="ko-KR" altLang="en-US" sz="1200" b="1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5" name="직선 화살표 연결선 14"/>
          <p:cNvCxnSpPr/>
          <p:nvPr/>
        </p:nvCxnSpPr>
        <p:spPr>
          <a:xfrm flipH="1">
            <a:off x="3513632" y="2901415"/>
            <a:ext cx="4131793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/>
          <p:nvPr/>
        </p:nvCxnSpPr>
        <p:spPr>
          <a:xfrm flipH="1">
            <a:off x="1545190" y="3417891"/>
            <a:ext cx="1968441" cy="0"/>
          </a:xfrm>
          <a:prstGeom prst="straightConnector1">
            <a:avLst/>
          </a:prstGeom>
          <a:ln w="1270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2048217" y="3150661"/>
            <a:ext cx="9454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User Verify</a:t>
            </a:r>
            <a:endParaRPr lang="ko-KR" altLang="en-US" sz="1200" b="1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" name="원호 17"/>
          <p:cNvSpPr/>
          <p:nvPr/>
        </p:nvSpPr>
        <p:spPr>
          <a:xfrm rot="17100000">
            <a:off x="3539879" y="3821135"/>
            <a:ext cx="233570" cy="233570"/>
          </a:xfrm>
          <a:prstGeom prst="arc">
            <a:avLst>
              <a:gd name="adj1" fmla="val 16200000"/>
              <a:gd name="adj2" fmla="val 14649076"/>
            </a:avLst>
          </a:prstGeom>
          <a:ln w="127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3799696" y="3816830"/>
            <a:ext cx="15424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>
                <a:solidFill>
                  <a:srgbClr val="1D00F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공개키</a:t>
            </a:r>
            <a:r>
              <a:rPr lang="en-US" altLang="ko-KR" sz="1200" b="1" dirty="0" smtClean="0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|| </a:t>
            </a:r>
            <a:r>
              <a:rPr lang="ko-KR" altLang="en-US" sz="1200" b="1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개인키</a:t>
            </a:r>
            <a:r>
              <a:rPr lang="en-US" altLang="ko-KR" sz="12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b="1" dirty="0" smtClean="0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생성</a:t>
            </a:r>
            <a:endParaRPr lang="ko-KR" altLang="en-US" sz="1200" b="1" dirty="0">
              <a:solidFill>
                <a:schemeClr val="tx2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20" name="직선 화살표 연결선 19"/>
          <p:cNvCxnSpPr/>
          <p:nvPr/>
        </p:nvCxnSpPr>
        <p:spPr>
          <a:xfrm>
            <a:off x="3513631" y="4710174"/>
            <a:ext cx="4123328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875963" y="4442944"/>
            <a:ext cx="33986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E( Challenge || </a:t>
            </a:r>
            <a:r>
              <a:rPr lang="ko-KR" altLang="en-US" sz="1200" b="1" dirty="0" smtClean="0">
                <a:solidFill>
                  <a:srgbClr val="1D00F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공개키</a:t>
            </a:r>
            <a:r>
              <a:rPr lang="en-US" altLang="ko-KR" sz="12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100" b="1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지문인식기</a:t>
            </a:r>
            <a:r>
              <a:rPr lang="en-US" altLang="ko-KR" sz="1100" b="1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</a:t>
            </a:r>
            <a:r>
              <a:rPr lang="ko-KR" altLang="en-US" sz="1100" b="1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개인키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200" b="1" dirty="0" smtClean="0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 </a:t>
            </a:r>
            <a:r>
              <a:rPr lang="ko-KR" altLang="en-US" sz="1200" b="1" dirty="0" smtClean="0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서명</a:t>
            </a:r>
            <a:endParaRPr lang="ko-KR" altLang="en-US" sz="1200" b="1" dirty="0">
              <a:solidFill>
                <a:schemeClr val="tx2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2" name="순서도: 자기 디스크 21"/>
          <p:cNvSpPr/>
          <p:nvPr/>
        </p:nvSpPr>
        <p:spPr>
          <a:xfrm>
            <a:off x="1937260" y="3691209"/>
            <a:ext cx="1167366" cy="671781"/>
          </a:xfrm>
          <a:prstGeom prst="flowChartMagneticDisk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6226870"/>
              </p:ext>
            </p:extLst>
          </p:nvPr>
        </p:nvGraphicFramePr>
        <p:xfrm>
          <a:off x="2003669" y="3995698"/>
          <a:ext cx="1034547" cy="2580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3166"/>
                <a:gridCol w="651381"/>
              </a:tblGrid>
              <a:tr h="2580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 smtClean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ID(</a:t>
                      </a:r>
                      <a:r>
                        <a:rPr lang="ko-KR" altLang="en-US" sz="900" b="0" dirty="0" smtClean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김</a:t>
                      </a:r>
                      <a:r>
                        <a:rPr lang="en-US" altLang="ko-KR" sz="900" b="0" dirty="0" smtClean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  <a:endParaRPr lang="ko-KR" altLang="en-US" sz="900" b="0" dirty="0">
                        <a:solidFill>
                          <a:srgbClr val="00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 smtClean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지문정보</a:t>
                      </a:r>
                      <a:endParaRPr lang="ko-KR" altLang="en-US" sz="900" b="0" dirty="0">
                        <a:solidFill>
                          <a:srgbClr val="00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4" name="TextBox 23"/>
          <p:cNvSpPr txBox="1"/>
          <p:nvPr/>
        </p:nvSpPr>
        <p:spPr>
          <a:xfrm>
            <a:off x="2050302" y="3685864"/>
            <a:ext cx="94128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900" b="1" dirty="0" smtClean="0">
                <a:solidFill>
                  <a:srgbClr val="000000"/>
                </a:solidFill>
              </a:rPr>
              <a:t>Verify Module</a:t>
            </a:r>
            <a:endParaRPr lang="ko-KR" altLang="en-US" sz="900" b="1" dirty="0">
              <a:solidFill>
                <a:srgbClr val="000000"/>
              </a:solidFill>
            </a:endParaRPr>
          </a:p>
        </p:txBody>
      </p:sp>
      <p:cxnSp>
        <p:nvCxnSpPr>
          <p:cNvPr id="25" name="직선 연결선 24"/>
          <p:cNvCxnSpPr/>
          <p:nvPr/>
        </p:nvCxnSpPr>
        <p:spPr>
          <a:xfrm flipV="1">
            <a:off x="2520943" y="3427660"/>
            <a:ext cx="0" cy="25820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순서도: 자기 디스크 25"/>
          <p:cNvSpPr/>
          <p:nvPr/>
        </p:nvSpPr>
        <p:spPr>
          <a:xfrm>
            <a:off x="2824295" y="5229200"/>
            <a:ext cx="1378672" cy="1043489"/>
          </a:xfrm>
          <a:prstGeom prst="flowChartMagneticDisk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3027812" y="5288671"/>
            <a:ext cx="98456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900" b="1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Secure Storage</a:t>
            </a:r>
            <a:endParaRPr lang="ko-KR" altLang="en-US" sz="900" b="1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28" name="표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3065990"/>
              </p:ext>
            </p:extLst>
          </p:nvPr>
        </p:nvGraphicFramePr>
        <p:xfrm>
          <a:off x="2884125" y="5903936"/>
          <a:ext cx="1271935" cy="2639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5171"/>
                <a:gridCol w="393382"/>
                <a:gridCol w="393382"/>
              </a:tblGrid>
              <a:tr h="26399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 smtClean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서비스</a:t>
                      </a:r>
                      <a:r>
                        <a:rPr lang="en-US" altLang="ko-KR" sz="900" b="0" dirty="0" smtClean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A</a:t>
                      </a:r>
                      <a:endParaRPr lang="ko-KR" altLang="en-US" sz="900" b="0" dirty="0">
                        <a:solidFill>
                          <a:srgbClr val="00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 smtClean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ID(</a:t>
                      </a:r>
                      <a:r>
                        <a:rPr lang="ko-KR" altLang="en-US" sz="900" b="0" dirty="0" smtClean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김</a:t>
                      </a:r>
                      <a:r>
                        <a:rPr lang="en-US" altLang="ko-KR" sz="900" b="0" dirty="0" smtClean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  <a:endParaRPr lang="ko-KR" altLang="en-US" sz="900" b="0" dirty="0">
                        <a:solidFill>
                          <a:srgbClr val="00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 smtClean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개인키</a:t>
                      </a:r>
                      <a:endParaRPr lang="ko-KR" altLang="en-US" sz="900" b="0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9" name="TextBox 28"/>
          <p:cNvSpPr txBox="1"/>
          <p:nvPr/>
        </p:nvSpPr>
        <p:spPr>
          <a:xfrm>
            <a:off x="2692784" y="5630353"/>
            <a:ext cx="16546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지문인식기</a:t>
            </a:r>
            <a:r>
              <a:rPr lang="en-US" altLang="ko-KR" sz="1000" b="1" dirty="0" smtClean="0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000" b="1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개인키</a:t>
            </a:r>
            <a:r>
              <a:rPr lang="en-US" altLang="ko-KR" sz="10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accent6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비밀키</a:t>
            </a:r>
            <a:endParaRPr lang="ko-KR" altLang="en-US" sz="1000" b="1" dirty="0">
              <a:solidFill>
                <a:schemeClr val="accent6">
                  <a:lumMod val="7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0" name="순서도: 자기 디스크 29"/>
          <p:cNvSpPr/>
          <p:nvPr/>
        </p:nvSpPr>
        <p:spPr>
          <a:xfrm>
            <a:off x="6947622" y="5249936"/>
            <a:ext cx="1378672" cy="1043489"/>
          </a:xfrm>
          <a:prstGeom prst="flowChartMagneticDisk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7026855" y="5682079"/>
            <a:ext cx="12202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지문인식기</a:t>
            </a:r>
            <a:r>
              <a:rPr lang="en-US" altLang="ko-KR" sz="1000" b="1" dirty="0" smtClean="0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</a:t>
            </a:r>
            <a:r>
              <a:rPr lang="en-US" altLang="ko-KR" sz="10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000" b="1" dirty="0" smtClean="0">
                <a:solidFill>
                  <a:srgbClr val="1D00F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공개키</a:t>
            </a:r>
            <a:endParaRPr lang="ko-KR" altLang="en-US" sz="1000" b="1" dirty="0">
              <a:solidFill>
                <a:srgbClr val="1D00F2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32" name="표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1623077"/>
              </p:ext>
            </p:extLst>
          </p:nvPr>
        </p:nvGraphicFramePr>
        <p:xfrm>
          <a:off x="6992523" y="5919170"/>
          <a:ext cx="1271935" cy="2639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5171"/>
                <a:gridCol w="393382"/>
                <a:gridCol w="393382"/>
              </a:tblGrid>
              <a:tr h="26399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 smtClean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서비스</a:t>
                      </a:r>
                      <a:r>
                        <a:rPr lang="en-US" altLang="ko-KR" sz="900" b="0" dirty="0" smtClean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A</a:t>
                      </a:r>
                      <a:endParaRPr lang="ko-KR" altLang="en-US" sz="900" b="0" dirty="0">
                        <a:solidFill>
                          <a:srgbClr val="00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 smtClean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ID(</a:t>
                      </a:r>
                      <a:r>
                        <a:rPr lang="ko-KR" altLang="en-US" sz="900" b="0" dirty="0" smtClean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김</a:t>
                      </a:r>
                      <a:r>
                        <a:rPr lang="en-US" altLang="ko-KR" sz="900" b="0" dirty="0" smtClean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  <a:endParaRPr lang="ko-KR" altLang="en-US" sz="900" b="0" dirty="0">
                        <a:solidFill>
                          <a:srgbClr val="00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 smtClean="0">
                          <a:solidFill>
                            <a:srgbClr val="1D00F2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공개키</a:t>
                      </a:r>
                      <a:endParaRPr lang="ko-KR" altLang="en-US" sz="900" b="1" dirty="0">
                        <a:solidFill>
                          <a:srgbClr val="1D00F2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1016025" y="1497896"/>
            <a:ext cx="999068" cy="418897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User </a:t>
            </a:r>
            <a:r>
              <a:rPr lang="ko-KR" altLang="en-US" sz="12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김</a:t>
            </a:r>
            <a:endParaRPr lang="ko-KR" altLang="en-US" sz="12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4" name="슬라이드 번호 개체 틀 3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F50C08-B111-48CA-9451-ED0C857036E4}" type="slidenum">
              <a:rPr lang="ko-KR" altLang="en-US" smtClean="0"/>
              <a:pPr/>
              <a:t>32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15146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제목 30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내용 개체 틀 2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u"/>
            </a:pPr>
            <a:r>
              <a:rPr lang="en-US" altLang="ko-KR" sz="2000" b="1" dirty="0" smtClean="0">
                <a:solidFill>
                  <a:schemeClr val="accent3"/>
                </a:solidFill>
              </a:rPr>
              <a:t>Authentication </a:t>
            </a:r>
            <a:r>
              <a:rPr lang="en-US" altLang="ko-KR" sz="2000" b="1" dirty="0">
                <a:solidFill>
                  <a:schemeClr val="accent3"/>
                </a:solidFill>
              </a:rPr>
              <a:t>&amp; Confirmation</a:t>
            </a:r>
            <a:endParaRPr lang="ko-KR" altLang="en-US" sz="2000" b="1" dirty="0">
              <a:solidFill>
                <a:schemeClr val="accent3"/>
              </a:solidFill>
            </a:endParaRPr>
          </a:p>
          <a:p>
            <a:pPr marL="0" indent="0">
              <a:buNone/>
            </a:pPr>
            <a:r>
              <a:rPr lang="en-US" altLang="ko-KR" sz="1500" b="1" dirty="0">
                <a:solidFill>
                  <a:schemeClr val="accent3"/>
                </a:solidFill>
              </a:rPr>
              <a:t/>
            </a:r>
            <a:br>
              <a:rPr lang="en-US" altLang="ko-KR" sz="1500" b="1" dirty="0">
                <a:solidFill>
                  <a:schemeClr val="accent3"/>
                </a:solidFill>
              </a:rPr>
            </a:br>
            <a:endParaRPr lang="en-US" altLang="ko-KR" sz="1500" b="1" dirty="0" smtClean="0">
              <a:solidFill>
                <a:schemeClr val="accent3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016025" y="1497896"/>
            <a:ext cx="999068" cy="418896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User </a:t>
            </a:r>
            <a:r>
              <a:rPr lang="ko-KR" altLang="en-US" sz="12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김</a:t>
            </a:r>
            <a:endParaRPr lang="ko-KR" altLang="en-US" sz="12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014097" y="1497896"/>
            <a:ext cx="999068" cy="418896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FIDO Client</a:t>
            </a:r>
          </a:p>
          <a:p>
            <a:pPr algn="ctr"/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지문인식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기</a:t>
            </a:r>
            <a:endParaRPr lang="en-US" altLang="ko-KR" sz="8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128957" y="1497896"/>
            <a:ext cx="999068" cy="418896"/>
          </a:xfrm>
          <a:prstGeom prst="rect">
            <a:avLst/>
          </a:prstGeom>
          <a:solidFill>
            <a:srgbClr val="1D487D"/>
          </a:solidFill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FIDO Server</a:t>
            </a:r>
            <a:endParaRPr lang="ko-KR" altLang="en-US" sz="1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9" name="직선 연결선 8"/>
          <p:cNvCxnSpPr>
            <a:stCxn id="6" idx="2"/>
          </p:cNvCxnSpPr>
          <p:nvPr/>
        </p:nvCxnSpPr>
        <p:spPr>
          <a:xfrm>
            <a:off x="1515559" y="1916792"/>
            <a:ext cx="0" cy="410400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7636958" y="1916792"/>
            <a:ext cx="0" cy="4104000"/>
          </a:xfrm>
          <a:prstGeom prst="line">
            <a:avLst/>
          </a:prstGeom>
          <a:ln>
            <a:solidFill>
              <a:srgbClr val="1D487D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3513631" y="1916792"/>
            <a:ext cx="0" cy="410400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/>
          <p:nvPr/>
        </p:nvCxnSpPr>
        <p:spPr>
          <a:xfrm>
            <a:off x="3513631" y="2354774"/>
            <a:ext cx="4123328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768028" y="2087544"/>
            <a:ext cx="16145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AUTH_INIT(</a:t>
            </a:r>
            <a:r>
              <a:rPr lang="ko-KR" altLang="en-US" sz="1200" b="1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서비스</a:t>
            </a:r>
            <a:r>
              <a:rPr lang="en-US" altLang="ko-KR" sz="1200" b="1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A)</a:t>
            </a:r>
            <a:endParaRPr lang="ko-KR" altLang="en-US" sz="900" b="1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115074" y="2634185"/>
            <a:ext cx="9204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Challenge</a:t>
            </a:r>
            <a:endParaRPr lang="ko-KR" altLang="en-US" sz="1200" b="1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5" name="직선 화살표 연결선 14"/>
          <p:cNvCxnSpPr/>
          <p:nvPr/>
        </p:nvCxnSpPr>
        <p:spPr>
          <a:xfrm flipH="1">
            <a:off x="3513632" y="2901415"/>
            <a:ext cx="4131793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/>
          <p:nvPr/>
        </p:nvCxnSpPr>
        <p:spPr>
          <a:xfrm flipH="1">
            <a:off x="1545190" y="3417891"/>
            <a:ext cx="1968441" cy="0"/>
          </a:xfrm>
          <a:prstGeom prst="straightConnector1">
            <a:avLst/>
          </a:prstGeom>
          <a:ln w="1270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2048217" y="3150661"/>
            <a:ext cx="9454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User Verify</a:t>
            </a:r>
            <a:endParaRPr lang="ko-KR" altLang="en-US" sz="1200" b="1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8" name="직선 화살표 연결선 17"/>
          <p:cNvCxnSpPr/>
          <p:nvPr/>
        </p:nvCxnSpPr>
        <p:spPr>
          <a:xfrm>
            <a:off x="3513631" y="4710174"/>
            <a:ext cx="4123328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4578878" y="4442944"/>
            <a:ext cx="19928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E( Challenge, </a:t>
            </a:r>
            <a:r>
              <a:rPr lang="ko-KR" altLang="en-US" sz="1100" b="1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개인키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200" b="1" dirty="0" smtClean="0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 </a:t>
            </a:r>
            <a:r>
              <a:rPr lang="ko-KR" altLang="en-US" sz="1200" b="1" dirty="0" smtClean="0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서명</a:t>
            </a:r>
            <a:endParaRPr lang="ko-KR" altLang="en-US" sz="1200" b="1" dirty="0">
              <a:solidFill>
                <a:schemeClr val="tx2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순서도: 자기 디스크 19"/>
          <p:cNvSpPr/>
          <p:nvPr/>
        </p:nvSpPr>
        <p:spPr>
          <a:xfrm>
            <a:off x="1937260" y="3691209"/>
            <a:ext cx="1167366" cy="671781"/>
          </a:xfrm>
          <a:prstGeom prst="flowChartMagneticDisk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1" name="표 20"/>
          <p:cNvGraphicFramePr>
            <a:graphicFrameLocks noGrp="1"/>
          </p:cNvGraphicFramePr>
          <p:nvPr>
            <p:extLst/>
          </p:nvPr>
        </p:nvGraphicFramePr>
        <p:xfrm>
          <a:off x="2003669" y="3996870"/>
          <a:ext cx="1034547" cy="2580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3166"/>
                <a:gridCol w="651381"/>
              </a:tblGrid>
              <a:tr h="2580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 smtClean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ID(</a:t>
                      </a:r>
                      <a:r>
                        <a:rPr lang="ko-KR" altLang="en-US" sz="900" b="0" dirty="0" smtClean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김</a:t>
                      </a:r>
                      <a:r>
                        <a:rPr lang="en-US" altLang="ko-KR" sz="900" b="0" dirty="0" smtClean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  <a:endParaRPr lang="ko-KR" altLang="en-US" sz="900" b="0" dirty="0">
                        <a:solidFill>
                          <a:srgbClr val="00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 smtClean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지문정보</a:t>
                      </a:r>
                      <a:endParaRPr lang="ko-KR" altLang="en-US" sz="900" b="0" dirty="0">
                        <a:solidFill>
                          <a:srgbClr val="00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2" name="TextBox 21"/>
          <p:cNvSpPr txBox="1"/>
          <p:nvPr/>
        </p:nvSpPr>
        <p:spPr>
          <a:xfrm>
            <a:off x="2050302" y="3685864"/>
            <a:ext cx="94128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900" b="1" dirty="0" smtClean="0">
                <a:solidFill>
                  <a:srgbClr val="000000"/>
                </a:solidFill>
              </a:rPr>
              <a:t>Verify Module</a:t>
            </a:r>
            <a:endParaRPr lang="ko-KR" altLang="en-US" sz="900" b="1" dirty="0">
              <a:solidFill>
                <a:srgbClr val="000000"/>
              </a:solidFill>
            </a:endParaRPr>
          </a:p>
        </p:txBody>
      </p:sp>
      <p:cxnSp>
        <p:nvCxnSpPr>
          <p:cNvPr id="23" name="직선 연결선 22"/>
          <p:cNvCxnSpPr/>
          <p:nvPr/>
        </p:nvCxnSpPr>
        <p:spPr>
          <a:xfrm flipV="1">
            <a:off x="2520943" y="3427660"/>
            <a:ext cx="0" cy="25820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순서도: 자기 디스크 23"/>
          <p:cNvSpPr/>
          <p:nvPr/>
        </p:nvSpPr>
        <p:spPr>
          <a:xfrm>
            <a:off x="2824295" y="5229200"/>
            <a:ext cx="1378672" cy="1043489"/>
          </a:xfrm>
          <a:prstGeom prst="flowChartMagneticDisk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3027812" y="5288671"/>
            <a:ext cx="98456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900" b="1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Secure Storage</a:t>
            </a:r>
            <a:endParaRPr lang="ko-KR" altLang="en-US" sz="900" b="1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6877603"/>
              </p:ext>
            </p:extLst>
          </p:nvPr>
        </p:nvGraphicFramePr>
        <p:xfrm>
          <a:off x="2884125" y="5905137"/>
          <a:ext cx="1271935" cy="2639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5171"/>
                <a:gridCol w="393382"/>
                <a:gridCol w="393382"/>
              </a:tblGrid>
              <a:tr h="26399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 smtClean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서비스</a:t>
                      </a:r>
                      <a:r>
                        <a:rPr lang="en-US" altLang="ko-KR" sz="900" b="0" dirty="0" smtClean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A</a:t>
                      </a:r>
                      <a:endParaRPr lang="ko-KR" altLang="en-US" sz="900" b="0" dirty="0">
                        <a:solidFill>
                          <a:srgbClr val="00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 smtClean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ID(</a:t>
                      </a:r>
                      <a:r>
                        <a:rPr lang="ko-KR" altLang="en-US" sz="900" b="0" dirty="0" smtClean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김</a:t>
                      </a:r>
                      <a:r>
                        <a:rPr lang="en-US" altLang="ko-KR" sz="900" b="0" dirty="0" smtClean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  <a:endParaRPr lang="ko-KR" altLang="en-US" sz="900" b="0" dirty="0">
                        <a:solidFill>
                          <a:srgbClr val="00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 smtClean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개인키</a:t>
                      </a:r>
                      <a:endParaRPr lang="ko-KR" altLang="en-US" sz="900" b="0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7" name="TextBox 26"/>
          <p:cNvSpPr txBox="1"/>
          <p:nvPr/>
        </p:nvSpPr>
        <p:spPr>
          <a:xfrm>
            <a:off x="2692784" y="5630353"/>
            <a:ext cx="16546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지문인식기</a:t>
            </a:r>
            <a:r>
              <a:rPr lang="en-US" altLang="ko-KR" sz="1000" b="1" dirty="0" smtClean="0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000" b="1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개인키</a:t>
            </a:r>
            <a:r>
              <a:rPr lang="en-US" altLang="ko-KR" sz="10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000" b="1" dirty="0" smtClean="0">
                <a:solidFill>
                  <a:schemeClr val="accent6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비밀키</a:t>
            </a:r>
            <a:endParaRPr lang="ko-KR" altLang="en-US" sz="1000" b="1" dirty="0">
              <a:solidFill>
                <a:schemeClr val="accent6">
                  <a:lumMod val="7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8" name="순서도: 자기 디스크 27"/>
          <p:cNvSpPr/>
          <p:nvPr/>
        </p:nvSpPr>
        <p:spPr>
          <a:xfrm>
            <a:off x="6947622" y="5249936"/>
            <a:ext cx="1378672" cy="1043489"/>
          </a:xfrm>
          <a:prstGeom prst="flowChartMagneticDisk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7026855" y="5682079"/>
            <a:ext cx="12202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지문인식기</a:t>
            </a:r>
            <a:r>
              <a:rPr lang="en-US" altLang="ko-KR" sz="1000" b="1" dirty="0" smtClean="0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</a:t>
            </a:r>
            <a:r>
              <a:rPr lang="en-US" altLang="ko-KR" sz="10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000" b="1" dirty="0" smtClean="0">
                <a:solidFill>
                  <a:srgbClr val="1D00F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공개키</a:t>
            </a:r>
            <a:endParaRPr lang="ko-KR" altLang="en-US" sz="1000" b="1" dirty="0">
              <a:solidFill>
                <a:srgbClr val="1D00F2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9204039"/>
              </p:ext>
            </p:extLst>
          </p:nvPr>
        </p:nvGraphicFramePr>
        <p:xfrm>
          <a:off x="6992523" y="5920371"/>
          <a:ext cx="1271935" cy="2639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5171"/>
                <a:gridCol w="393382"/>
                <a:gridCol w="393382"/>
              </a:tblGrid>
              <a:tr h="26399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 smtClean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서비스</a:t>
                      </a:r>
                      <a:r>
                        <a:rPr lang="en-US" altLang="ko-KR" sz="900" b="0" dirty="0" smtClean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A</a:t>
                      </a:r>
                      <a:endParaRPr lang="ko-KR" altLang="en-US" sz="900" b="0" dirty="0">
                        <a:solidFill>
                          <a:srgbClr val="00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 smtClean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ID(</a:t>
                      </a:r>
                      <a:r>
                        <a:rPr lang="ko-KR" altLang="en-US" sz="900" b="0" dirty="0" smtClean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김</a:t>
                      </a:r>
                      <a:r>
                        <a:rPr lang="en-US" altLang="ko-KR" sz="900" b="0" dirty="0" smtClean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  <a:endParaRPr lang="ko-KR" altLang="en-US" sz="900" b="0" dirty="0">
                        <a:solidFill>
                          <a:srgbClr val="00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 smtClean="0">
                          <a:solidFill>
                            <a:srgbClr val="1D00F2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공개키</a:t>
                      </a:r>
                      <a:endParaRPr lang="ko-KR" altLang="en-US" sz="900" b="1" dirty="0">
                        <a:solidFill>
                          <a:srgbClr val="1D00F2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2" name="슬라이드 번호 개체 틀 3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F50C08-B111-48CA-9451-ED0C857036E4}" type="slidenum">
              <a:rPr lang="ko-KR" altLang="en-US" smtClean="0"/>
              <a:pPr/>
              <a:t>33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31995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10" name="제목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FIDO </a:t>
            </a:r>
            <a:r>
              <a:rPr lang="ko-KR" altLang="en-US" smtClean="0"/>
              <a:t>적용사례 </a:t>
            </a:r>
            <a:r>
              <a:rPr lang="en-US" altLang="ko-KR" dirty="0" smtClean="0"/>
              <a:t>: Samsung Pay</a:t>
            </a:r>
            <a:endParaRPr lang="ko-KR" altLang="en-US" dirty="0"/>
          </a:p>
        </p:txBody>
      </p:sp>
      <p:pic>
        <p:nvPicPr>
          <p:cNvPr id="2052" name="Picture 4" descr="http://global.samsungtomorrow.com/wp-content/uploads/2015/07/SamsungPay-Trial_Main_3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923" b="6262"/>
          <a:stretch/>
        </p:blipFill>
        <p:spPr bwMode="auto">
          <a:xfrm>
            <a:off x="555466" y="1772816"/>
            <a:ext cx="1620144" cy="2908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http://global.samsungtomorrow.com/wp-content/uploads/2015/07/SamsungPay-Trial_Main_3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184" r="318" b="6262"/>
          <a:stretch/>
        </p:blipFill>
        <p:spPr bwMode="auto">
          <a:xfrm>
            <a:off x="3416409" y="1772816"/>
            <a:ext cx="1804417" cy="2908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://tsysmerchantsolutions.com/Assets/TMS/images/product/featured-images/samsung/samsungpay4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07"/>
          <a:stretch/>
        </p:blipFill>
        <p:spPr bwMode="auto">
          <a:xfrm>
            <a:off x="6254830" y="2198914"/>
            <a:ext cx="2781666" cy="2366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323528" y="4607050"/>
            <a:ext cx="23613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</a:rPr>
              <a:t>① 홈 버튼 위를 </a:t>
            </a:r>
            <a:r>
              <a:rPr lang="en-US" altLang="ko-KR" sz="12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</a:rPr>
              <a:t>Swipe up </a:t>
            </a:r>
            <a:r>
              <a:rPr lang="ko-KR" altLang="en-US" sz="12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</a:rPr>
              <a:t>하여</a:t>
            </a:r>
            <a:endParaRPr lang="en-US" altLang="ko-KR" sz="1200" b="1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  <a:p>
            <a:r>
              <a:rPr lang="en-US" altLang="ko-KR" sz="12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</a:rPr>
              <a:t>    Simple Pay </a:t>
            </a:r>
            <a:r>
              <a:rPr lang="ko-KR" altLang="en-US" sz="12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</a:rPr>
              <a:t>실행</a:t>
            </a:r>
            <a:endParaRPr lang="ko-KR" altLang="en-US" sz="12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424783" y="4622290"/>
            <a:ext cx="19960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</a:rPr>
              <a:t>② 카드 선택 후 지문 인증</a:t>
            </a:r>
            <a:endParaRPr lang="ko-KR" altLang="en-US" sz="12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886980" y="4622290"/>
            <a:ext cx="14253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</a:rPr>
              <a:t>③ 결제 모드 실행</a:t>
            </a:r>
            <a:endParaRPr lang="ko-KR" altLang="en-US" sz="12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15" name="아래쪽 화살표 14"/>
          <p:cNvSpPr/>
          <p:nvPr/>
        </p:nvSpPr>
        <p:spPr>
          <a:xfrm rot="16200000" flipH="1">
            <a:off x="2312685" y="2781990"/>
            <a:ext cx="744389" cy="890566"/>
          </a:xfrm>
          <a:prstGeom prst="downArrow">
            <a:avLst/>
          </a:prstGeom>
          <a:gradFill>
            <a:gsLst>
              <a:gs pos="0">
                <a:srgbClr val="0070C0"/>
              </a:gs>
              <a:gs pos="50000">
                <a:srgbClr val="0070C0"/>
              </a:gs>
              <a:gs pos="100000">
                <a:srgbClr val="0070C0">
                  <a:alpha val="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아래쪽 화살표 16"/>
          <p:cNvSpPr/>
          <p:nvPr/>
        </p:nvSpPr>
        <p:spPr>
          <a:xfrm rot="16200000" flipH="1">
            <a:off x="5221153" y="2781991"/>
            <a:ext cx="744389" cy="890566"/>
          </a:xfrm>
          <a:prstGeom prst="downArrow">
            <a:avLst/>
          </a:prstGeom>
          <a:gradFill>
            <a:gsLst>
              <a:gs pos="0">
                <a:srgbClr val="0070C0"/>
              </a:gs>
              <a:gs pos="50000">
                <a:srgbClr val="0070C0"/>
              </a:gs>
              <a:gs pos="100000">
                <a:srgbClr val="0070C0">
                  <a:alpha val="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1643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13" name="Picture 17" descr="https://image.freepik.com/free-icon/mobile-phone-popular-model-samsung-galaxy-note_318-51668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59"/>
          <a:stretch/>
        </p:blipFill>
        <p:spPr bwMode="auto">
          <a:xfrm>
            <a:off x="134138" y="3490276"/>
            <a:ext cx="1691680" cy="2057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1" name="Picture 15" descr="http://heyoom.net/wp-content/uploads/2013/07/2013070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8483" y="5164263"/>
            <a:ext cx="1254115" cy="1254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위로 굽은 화살표 58"/>
          <p:cNvSpPr/>
          <p:nvPr/>
        </p:nvSpPr>
        <p:spPr>
          <a:xfrm>
            <a:off x="6620464" y="5078900"/>
            <a:ext cx="1296144" cy="1021468"/>
          </a:xfrm>
          <a:prstGeom prst="bentUpArrow">
            <a:avLst/>
          </a:prstGeom>
          <a:gradFill>
            <a:gsLst>
              <a:gs pos="0">
                <a:srgbClr val="0070C0"/>
              </a:gs>
              <a:gs pos="50000">
                <a:srgbClr val="0070C0"/>
              </a:gs>
              <a:gs pos="100000">
                <a:srgbClr val="0070C0">
                  <a:alpha val="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9" name="그룹 38"/>
          <p:cNvGrpSpPr/>
          <p:nvPr/>
        </p:nvGrpSpPr>
        <p:grpSpPr>
          <a:xfrm>
            <a:off x="6527921" y="2422238"/>
            <a:ext cx="1434263" cy="508427"/>
            <a:chOff x="6659591" y="2326493"/>
            <a:chExt cx="1434263" cy="508427"/>
          </a:xfrm>
        </p:grpSpPr>
        <p:sp>
          <p:nvSpPr>
            <p:cNvPr id="61" name="아래쪽 화살표 60"/>
            <p:cNvSpPr/>
            <p:nvPr/>
          </p:nvSpPr>
          <p:spPr>
            <a:xfrm rot="16200000" flipH="1">
              <a:off x="7122509" y="1863575"/>
              <a:ext cx="508427" cy="1434263"/>
            </a:xfrm>
            <a:prstGeom prst="downArrow">
              <a:avLst/>
            </a:prstGeom>
            <a:gradFill>
              <a:gsLst>
                <a:gs pos="0">
                  <a:srgbClr val="0070C0"/>
                </a:gs>
                <a:gs pos="50000">
                  <a:srgbClr val="0070C0"/>
                </a:gs>
                <a:gs pos="100000">
                  <a:srgbClr val="0070C0">
                    <a:alpha val="0"/>
                  </a:srgbClr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7020272" y="2447459"/>
              <a:ext cx="97013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b="1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</a:rPr>
                <a:t>Tokenization</a:t>
              </a:r>
              <a:endParaRPr lang="ko-KR" altLang="en-US" sz="1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</a:endParaRPr>
            </a:p>
          </p:txBody>
        </p:sp>
      </p:grpSp>
      <p:sp>
        <p:nvSpPr>
          <p:cNvPr id="6" name="텍스트 개체 틀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10" name="제목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Samsung Pay – </a:t>
            </a:r>
            <a:r>
              <a:rPr lang="ko-KR" altLang="en-US" dirty="0"/>
              <a:t>보안 기술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1600" dirty="0" smtClean="0"/>
              <a:t>1</a:t>
            </a:r>
            <a:r>
              <a:rPr lang="ko-KR" altLang="en-US" sz="1600" dirty="0" smtClean="0"/>
              <a:t>회용 토큰 </a:t>
            </a:r>
            <a:r>
              <a:rPr lang="en-US" altLang="ko-KR" sz="1600" dirty="0" smtClean="0"/>
              <a:t>(Tokenization)</a:t>
            </a:r>
          </a:p>
          <a:p>
            <a:pPr lvl="1"/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</a:rPr>
              <a:t>실제 결제 시에 플라스틱 카드의 정보가 아닌 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</a:rPr>
              <a:t>1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</a:rPr>
              <a:t>분 동안 유효한 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</a:rPr>
              <a:t>1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</a:rPr>
              <a:t>회용 토큰을 사용함</a:t>
            </a:r>
          </a:p>
          <a:p>
            <a:pPr lvl="1"/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</a:rPr>
              <a:t>POS 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</a:rPr>
              <a:t>나 단말에 보안 문제가 있어도 개인 정보 도난 등의 유출 위험이 없음</a:t>
            </a:r>
          </a:p>
          <a:p>
            <a:pPr lvl="1"/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</a:rPr>
              <a:t>1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</a:rPr>
              <a:t>회용 토큰 사용시 </a:t>
            </a:r>
            <a:r>
              <a:rPr lang="en-US" altLang="ko-KR" sz="14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</a:rPr>
              <a:t>Trustzone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</a:rPr>
              <a:t> 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</a:rPr>
              <a:t>을 통해 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</a:rPr>
              <a:t>MST / NFC 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</a:rPr>
              <a:t>결제가 </a:t>
            </a:r>
            <a:r>
              <a:rPr lang="ko-KR" altLang="en-US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</a:rPr>
              <a:t>이루어짐</a:t>
            </a:r>
            <a:endParaRPr lang="ko-KR" altLang="en-US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pic>
        <p:nvPicPr>
          <p:cNvPr id="4101" name="Picture 5" descr="C:\Users\Administrator\Desktop\computer-156948_1280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8713" y="2953634"/>
            <a:ext cx="684513" cy="842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0" name="그룹 29"/>
          <p:cNvGrpSpPr/>
          <p:nvPr/>
        </p:nvGrpSpPr>
        <p:grpSpPr>
          <a:xfrm>
            <a:off x="5416560" y="3292055"/>
            <a:ext cx="757433" cy="566457"/>
            <a:chOff x="5669883" y="3510615"/>
            <a:chExt cx="757433" cy="566457"/>
          </a:xfrm>
        </p:grpSpPr>
        <p:pic>
          <p:nvPicPr>
            <p:cNvPr id="34" name="Picture 2" descr="http://web.townsendsecurity.com/Portals/15891/images/tokenization1.png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2778" b="88889" l="57742" r="9838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283" r="1"/>
            <a:stretch/>
          </p:blipFill>
          <p:spPr bwMode="auto">
            <a:xfrm>
              <a:off x="5669883" y="3548259"/>
              <a:ext cx="486293" cy="5288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2" descr="http://web.townsendsecurity.com/Portals/15891/images/tokenization1.png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2778" b="88889" l="57742" r="9838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283" r="1"/>
            <a:stretch/>
          </p:blipFill>
          <p:spPr bwMode="auto">
            <a:xfrm>
              <a:off x="5941023" y="3548259"/>
              <a:ext cx="486293" cy="5288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2" descr="http://web.townsendsecurity.com/Portals/15891/images/tokenization1.png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2778" b="88889" l="57742" r="9838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283" r="1"/>
            <a:stretch/>
          </p:blipFill>
          <p:spPr bwMode="auto">
            <a:xfrm>
              <a:off x="5810789" y="3510615"/>
              <a:ext cx="486293" cy="5288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7" name="TextBox 36"/>
          <p:cNvSpPr txBox="1"/>
          <p:nvPr/>
        </p:nvSpPr>
        <p:spPr>
          <a:xfrm>
            <a:off x="4859001" y="3364063"/>
            <a:ext cx="5373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</a:rPr>
              <a:t>1</a:t>
            </a:r>
            <a:r>
              <a:rPr lang="ko-KR" altLang="en-US" sz="10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</a:rPr>
              <a:t>회용</a:t>
            </a:r>
            <a:endParaRPr lang="en-US" altLang="ko-KR" sz="10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  <a:p>
            <a:r>
              <a:rPr lang="en-US" altLang="ko-KR" sz="10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</a:rPr>
              <a:t>Token</a:t>
            </a:r>
            <a:endParaRPr lang="ko-KR" altLang="en-US" sz="1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32" name="아래쪽 화살표 31"/>
          <p:cNvSpPr/>
          <p:nvPr/>
        </p:nvSpPr>
        <p:spPr>
          <a:xfrm rot="4436235">
            <a:off x="2073725" y="2561982"/>
            <a:ext cx="357471" cy="1896303"/>
          </a:xfrm>
          <a:prstGeom prst="downArrow">
            <a:avLst/>
          </a:prstGeom>
          <a:gradFill>
            <a:gsLst>
              <a:gs pos="0">
                <a:srgbClr val="0070C0"/>
              </a:gs>
              <a:gs pos="50000">
                <a:srgbClr val="0070C0"/>
              </a:gs>
              <a:gs pos="100000">
                <a:srgbClr val="0070C0">
                  <a:alpha val="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아래쪽 화살표 39"/>
          <p:cNvSpPr/>
          <p:nvPr/>
        </p:nvSpPr>
        <p:spPr>
          <a:xfrm rot="17508043" flipH="1">
            <a:off x="1978158" y="4510509"/>
            <a:ext cx="399721" cy="2215849"/>
          </a:xfrm>
          <a:prstGeom prst="downArrow">
            <a:avLst/>
          </a:prstGeom>
          <a:gradFill>
            <a:gsLst>
              <a:gs pos="0">
                <a:srgbClr val="0070C0"/>
              </a:gs>
              <a:gs pos="50000">
                <a:srgbClr val="0070C0"/>
              </a:gs>
              <a:gs pos="100000">
                <a:srgbClr val="0070C0">
                  <a:alpha val="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아래쪽 화살표 40"/>
          <p:cNvSpPr/>
          <p:nvPr/>
        </p:nvSpPr>
        <p:spPr>
          <a:xfrm rot="5400000">
            <a:off x="5278919" y="2310550"/>
            <a:ext cx="364412" cy="1886630"/>
          </a:xfrm>
          <a:prstGeom prst="downArrow">
            <a:avLst/>
          </a:prstGeom>
          <a:gradFill>
            <a:gsLst>
              <a:gs pos="0">
                <a:srgbClr val="0070C0"/>
              </a:gs>
              <a:gs pos="50000">
                <a:srgbClr val="0070C0"/>
              </a:gs>
              <a:gs pos="100000">
                <a:srgbClr val="0070C0">
                  <a:alpha val="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2" name="그룹 41"/>
          <p:cNvGrpSpPr/>
          <p:nvPr/>
        </p:nvGrpSpPr>
        <p:grpSpPr>
          <a:xfrm>
            <a:off x="1758575" y="3652095"/>
            <a:ext cx="757433" cy="640337"/>
            <a:chOff x="5669883" y="3436735"/>
            <a:chExt cx="757433" cy="640337"/>
          </a:xfrm>
        </p:grpSpPr>
        <p:pic>
          <p:nvPicPr>
            <p:cNvPr id="43" name="Picture 2" descr="http://web.townsendsecurity.com/Portals/15891/images/tokenization1.png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2778" b="88889" l="57742" r="9838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283" r="1"/>
            <a:stretch/>
          </p:blipFill>
          <p:spPr bwMode="auto">
            <a:xfrm>
              <a:off x="5669883" y="3548259"/>
              <a:ext cx="486293" cy="5288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4" name="Picture 2" descr="http://web.townsendsecurity.com/Portals/15891/images/tokenization1.png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2778" b="88889" l="57742" r="9838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283" r="1"/>
            <a:stretch/>
          </p:blipFill>
          <p:spPr bwMode="auto">
            <a:xfrm>
              <a:off x="5941023" y="3436735"/>
              <a:ext cx="486293" cy="5288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5" name="Picture 2" descr="http://web.townsendsecurity.com/Portals/15891/images/tokenization1.png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2778" b="88889" l="57742" r="9838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283" r="1"/>
            <a:stretch/>
          </p:blipFill>
          <p:spPr bwMode="auto">
            <a:xfrm>
              <a:off x="5810789" y="3510615"/>
              <a:ext cx="486293" cy="5288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6" name="TextBox 45"/>
          <p:cNvSpPr txBox="1"/>
          <p:nvPr/>
        </p:nvSpPr>
        <p:spPr>
          <a:xfrm>
            <a:off x="2482737" y="3580087"/>
            <a:ext cx="5373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</a:rPr>
              <a:t>1</a:t>
            </a:r>
            <a:r>
              <a:rPr lang="ko-KR" altLang="en-US" sz="10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</a:rPr>
              <a:t>회용</a:t>
            </a:r>
            <a:endParaRPr lang="en-US" altLang="ko-KR" sz="10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  <a:p>
            <a:r>
              <a:rPr lang="en-US" altLang="ko-KR" sz="10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</a:rPr>
              <a:t>Token</a:t>
            </a:r>
            <a:endParaRPr lang="ko-KR" altLang="en-US" sz="1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grpSp>
        <p:nvGrpSpPr>
          <p:cNvPr id="47" name="그룹 46"/>
          <p:cNvGrpSpPr/>
          <p:nvPr/>
        </p:nvGrpSpPr>
        <p:grpSpPr>
          <a:xfrm>
            <a:off x="1627414" y="4876231"/>
            <a:ext cx="816586" cy="672829"/>
            <a:chOff x="5669883" y="3626921"/>
            <a:chExt cx="816586" cy="672829"/>
          </a:xfrm>
        </p:grpSpPr>
        <p:pic>
          <p:nvPicPr>
            <p:cNvPr id="48" name="Picture 2" descr="http://web.townsendsecurity.com/Portals/15891/images/tokenization1.png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2778" b="88889" l="57742" r="9838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283" r="1"/>
            <a:stretch/>
          </p:blipFill>
          <p:spPr bwMode="auto">
            <a:xfrm>
              <a:off x="5669883" y="3626921"/>
              <a:ext cx="486293" cy="5288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9" name="Picture 2" descr="http://web.townsendsecurity.com/Portals/15891/images/tokenization1.png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2778" b="88889" l="57742" r="9838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283" r="1"/>
            <a:stretch/>
          </p:blipFill>
          <p:spPr bwMode="auto">
            <a:xfrm>
              <a:off x="6000176" y="3770937"/>
              <a:ext cx="486293" cy="5288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0" name="Picture 2" descr="http://web.townsendsecurity.com/Portals/15891/images/tokenization1.png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2778" b="88889" l="57742" r="9838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283" r="1"/>
            <a:stretch/>
          </p:blipFill>
          <p:spPr bwMode="auto">
            <a:xfrm>
              <a:off x="5810789" y="3698929"/>
              <a:ext cx="486293" cy="5288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1" name="TextBox 50"/>
          <p:cNvSpPr txBox="1"/>
          <p:nvPr/>
        </p:nvSpPr>
        <p:spPr>
          <a:xfrm>
            <a:off x="2371992" y="5236271"/>
            <a:ext cx="5373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</a:rPr>
              <a:t>1</a:t>
            </a:r>
            <a:r>
              <a:rPr lang="ko-KR" altLang="en-US" sz="10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</a:rPr>
              <a:t>회용</a:t>
            </a:r>
            <a:endParaRPr lang="en-US" altLang="ko-KR" sz="10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  <a:p>
            <a:r>
              <a:rPr lang="en-US" altLang="ko-KR" sz="10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</a:rPr>
              <a:t>Token</a:t>
            </a:r>
            <a:endParaRPr lang="ko-KR" altLang="en-US" sz="1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52" name="아래쪽 화살표 51"/>
          <p:cNvSpPr/>
          <p:nvPr/>
        </p:nvSpPr>
        <p:spPr>
          <a:xfrm rot="16200000" flipH="1">
            <a:off x="5467332" y="5001676"/>
            <a:ext cx="407498" cy="2020078"/>
          </a:xfrm>
          <a:prstGeom prst="downArrow">
            <a:avLst/>
          </a:prstGeom>
          <a:gradFill>
            <a:gsLst>
              <a:gs pos="0">
                <a:srgbClr val="0070C0"/>
              </a:gs>
              <a:gs pos="50000">
                <a:srgbClr val="0070C0"/>
              </a:gs>
              <a:gs pos="100000">
                <a:srgbClr val="0070C0">
                  <a:alpha val="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3" name="그룹 52"/>
          <p:cNvGrpSpPr/>
          <p:nvPr/>
        </p:nvGrpSpPr>
        <p:grpSpPr>
          <a:xfrm>
            <a:off x="5037843" y="5380287"/>
            <a:ext cx="757433" cy="566457"/>
            <a:chOff x="5669883" y="3510615"/>
            <a:chExt cx="757433" cy="566457"/>
          </a:xfrm>
        </p:grpSpPr>
        <p:pic>
          <p:nvPicPr>
            <p:cNvPr id="54" name="Picture 2" descr="http://web.townsendsecurity.com/Portals/15891/images/tokenization1.png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2778" b="88889" l="57742" r="9838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283" r="1"/>
            <a:stretch/>
          </p:blipFill>
          <p:spPr bwMode="auto">
            <a:xfrm>
              <a:off x="5669883" y="3548259"/>
              <a:ext cx="486293" cy="5288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5" name="Picture 2" descr="http://web.townsendsecurity.com/Portals/15891/images/tokenization1.png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2778" b="88889" l="57742" r="9838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283" r="1"/>
            <a:stretch/>
          </p:blipFill>
          <p:spPr bwMode="auto">
            <a:xfrm>
              <a:off x="5941023" y="3548259"/>
              <a:ext cx="486293" cy="5288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6" name="Picture 2" descr="http://web.townsendsecurity.com/Portals/15891/images/tokenization1.png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2778" b="88889" l="57742" r="9838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283" r="1"/>
            <a:stretch/>
          </p:blipFill>
          <p:spPr bwMode="auto">
            <a:xfrm>
              <a:off x="5810789" y="3510615"/>
              <a:ext cx="486293" cy="5288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7" name="TextBox 56"/>
          <p:cNvSpPr txBox="1"/>
          <p:nvPr/>
        </p:nvSpPr>
        <p:spPr>
          <a:xfrm>
            <a:off x="5714250" y="5465493"/>
            <a:ext cx="5373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</a:rPr>
              <a:t>1</a:t>
            </a:r>
            <a:r>
              <a:rPr lang="ko-KR" altLang="en-US" sz="10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</a:rPr>
              <a:t>회용</a:t>
            </a:r>
            <a:endParaRPr lang="en-US" altLang="ko-KR" sz="10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  <a:p>
            <a:r>
              <a:rPr lang="en-US" altLang="ko-KR" sz="10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</a:rPr>
              <a:t>Token</a:t>
            </a:r>
            <a:endParaRPr lang="ko-KR" altLang="en-US" sz="1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grpSp>
        <p:nvGrpSpPr>
          <p:cNvPr id="38" name="그룹 37"/>
          <p:cNvGrpSpPr/>
          <p:nvPr/>
        </p:nvGrpSpPr>
        <p:grpSpPr>
          <a:xfrm>
            <a:off x="3092072" y="3988509"/>
            <a:ext cx="1762847" cy="815714"/>
            <a:chOff x="3673249" y="3909430"/>
            <a:chExt cx="1762847" cy="815714"/>
          </a:xfrm>
        </p:grpSpPr>
        <p:grpSp>
          <p:nvGrpSpPr>
            <p:cNvPr id="13" name="그룹 12"/>
            <p:cNvGrpSpPr/>
            <p:nvPr/>
          </p:nvGrpSpPr>
          <p:grpSpPr>
            <a:xfrm>
              <a:off x="3851920" y="4005064"/>
              <a:ext cx="663559" cy="606565"/>
              <a:chOff x="3141145" y="4135871"/>
              <a:chExt cx="663559" cy="606565"/>
            </a:xfrm>
          </p:grpSpPr>
          <p:sp>
            <p:nvSpPr>
              <p:cNvPr id="14" name="모서리가 둥근 직사각형 13"/>
              <p:cNvSpPr/>
              <p:nvPr/>
            </p:nvSpPr>
            <p:spPr>
              <a:xfrm>
                <a:off x="3141145" y="4135871"/>
                <a:ext cx="663559" cy="606565"/>
              </a:xfrm>
              <a:prstGeom prst="roundRect">
                <a:avLst/>
              </a:prstGeom>
              <a:solidFill>
                <a:srgbClr val="143C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700"/>
              </a:p>
            </p:txBody>
          </p:sp>
          <p:pic>
            <p:nvPicPr>
              <p:cNvPr id="16" name="Picture 14" descr="http://images.vectorhq.com/images/premium/thumbs/101/man-s-hand-inserting-card-into-machine-hand-inserting-card-card-slot_101702458.jpg"/>
              <p:cNvPicPr>
                <a:picLocks noChangeAspect="1" noChangeArrowheads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826"/>
              <a:stretch/>
            </p:blipFill>
            <p:spPr bwMode="auto">
              <a:xfrm>
                <a:off x="3224205" y="4172585"/>
                <a:ext cx="570626" cy="3797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7" name="TextBox 16"/>
              <p:cNvSpPr txBox="1"/>
              <p:nvPr/>
            </p:nvSpPr>
            <p:spPr>
              <a:xfrm>
                <a:off x="3270348" y="4502624"/>
                <a:ext cx="389385" cy="1907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900" b="1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</a:rPr>
                  <a:t>MST</a:t>
                </a:r>
                <a:endParaRPr lang="ko-KR" altLang="en-US" sz="9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4" name="그룹 3"/>
            <p:cNvGrpSpPr/>
            <p:nvPr/>
          </p:nvGrpSpPr>
          <p:grpSpPr>
            <a:xfrm>
              <a:off x="4659495" y="4005064"/>
              <a:ext cx="663559" cy="606565"/>
              <a:chOff x="4642146" y="4135871"/>
              <a:chExt cx="663559" cy="606565"/>
            </a:xfrm>
          </p:grpSpPr>
          <p:sp>
            <p:nvSpPr>
              <p:cNvPr id="15" name="모서리가 둥근 직사각형 14"/>
              <p:cNvSpPr/>
              <p:nvPr/>
            </p:nvSpPr>
            <p:spPr>
              <a:xfrm>
                <a:off x="4642146" y="4135871"/>
                <a:ext cx="663559" cy="606565"/>
              </a:xfrm>
              <a:prstGeom prst="roundRect">
                <a:avLst/>
              </a:prstGeom>
              <a:solidFill>
                <a:srgbClr val="143C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700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4787248" y="4502624"/>
                <a:ext cx="373355" cy="1907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900" b="1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</a:rPr>
                  <a:t>NFC</a:t>
                </a:r>
                <a:endParaRPr lang="ko-KR" altLang="en-US" sz="9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</a:endParaRPr>
              </a:p>
            </p:txBody>
          </p:sp>
          <p:pic>
            <p:nvPicPr>
              <p:cNvPr id="19" name="Picture 12" descr="https://airbitz.co/go/wp-content/uploads/2014/12/kimtag-nfc-logo.png"/>
              <p:cNvPicPr>
                <a:picLocks noChangeAspect="1" noChangeArrowheads="1"/>
              </p:cNvPicPr>
              <p:nvPr/>
            </p:nvPicPr>
            <p:blipFill rotWithShape="1">
              <a:blip r:embed="rId9" cstate="print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10000" b="90000" l="10000" r="90000">
                            <a14:foregroundMark x1="62813" y1="20167" x2="63198" y2="32000"/>
                            <a14:foregroundMark x1="72447" y1="18500" x2="77842" y2="33333"/>
                            <a14:foregroundMark x1="25626" y1="71667" x2="31599" y2="75833"/>
                            <a14:foregroundMark x1="46628" y1="71167" x2="46628" y2="81000"/>
                            <a14:foregroundMark x1="63776" y1="72167" x2="61850" y2="7800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34893"/>
              <a:stretch/>
            </p:blipFill>
            <p:spPr bwMode="auto">
              <a:xfrm>
                <a:off x="4722981" y="4169257"/>
                <a:ext cx="501888" cy="3777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6" name="모서리가 둥근 직사각형 35"/>
            <p:cNvSpPr/>
            <p:nvPr/>
          </p:nvSpPr>
          <p:spPr>
            <a:xfrm>
              <a:off x="3673249" y="3909430"/>
              <a:ext cx="1762847" cy="815714"/>
            </a:xfrm>
            <a:prstGeom prst="roundRect">
              <a:avLst/>
            </a:prstGeom>
            <a:noFill/>
            <a:ln w="28575">
              <a:solidFill>
                <a:srgbClr val="C0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103" name="Picture 7" descr="http://thecathay.com.sg/wp/wp-content/uploads/2014/04/Citibank-Rewards.jp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6258" y="2348880"/>
            <a:ext cx="1029695" cy="655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2" descr="http://web.townsendsecurity.com/Portals/15891/images/tokenization1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778" b="88889" l="57742" r="9838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7283" r="1"/>
          <a:stretch/>
        </p:blipFill>
        <p:spPr bwMode="auto">
          <a:xfrm>
            <a:off x="8040089" y="2412045"/>
            <a:ext cx="486293" cy="528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7" name="Picture 11" descr="http://www.ilisys.com.au/uploads/images/ilisys-cloud-home-logo.jp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3993" y="5605669"/>
            <a:ext cx="1155105" cy="727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TextBox 68"/>
          <p:cNvSpPr txBox="1"/>
          <p:nvPr/>
        </p:nvSpPr>
        <p:spPr>
          <a:xfrm>
            <a:off x="6268525" y="5812335"/>
            <a:ext cx="8138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70C0"/>
                </a:solidFill>
              </a:rPr>
              <a:t>VAN</a:t>
            </a:r>
          </a:p>
          <a:p>
            <a:pPr algn="ctr"/>
            <a:r>
              <a:rPr lang="en-US" altLang="ko-KR" sz="12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70C0"/>
                </a:solidFill>
              </a:rPr>
              <a:t>Network</a:t>
            </a:r>
            <a:endParaRPr lang="ko-KR" altLang="en-US" sz="12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70C0"/>
              </a:solidFill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3020064" y="2622888"/>
            <a:ext cx="17457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FF"/>
                </a:solidFill>
              </a:rPr>
              <a:t>Samsung Pay </a:t>
            </a:r>
            <a:r>
              <a:rPr lang="ko-KR" altLang="en-US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FF"/>
                </a:solidFill>
              </a:rPr>
              <a:t>서버</a:t>
            </a:r>
            <a:endParaRPr lang="ko-KR" altLang="en-US" sz="1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FF"/>
              </a:solidFill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169634" y="3076031"/>
            <a:ext cx="15039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FF"/>
                </a:solidFill>
              </a:rPr>
              <a:t>모바일</a:t>
            </a:r>
            <a:r>
              <a:rPr lang="ko-KR" altLang="en-US" sz="1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FF"/>
                </a:solidFill>
              </a:rPr>
              <a:t> 디바이스</a:t>
            </a:r>
          </a:p>
        </p:txBody>
      </p:sp>
      <p:grpSp>
        <p:nvGrpSpPr>
          <p:cNvPr id="60" name="그룹 59"/>
          <p:cNvGrpSpPr/>
          <p:nvPr/>
        </p:nvGrpSpPr>
        <p:grpSpPr>
          <a:xfrm>
            <a:off x="6506338" y="3142605"/>
            <a:ext cx="2511585" cy="1733626"/>
            <a:chOff x="6372200" y="3063526"/>
            <a:chExt cx="2511585" cy="1733626"/>
          </a:xfrm>
        </p:grpSpPr>
        <p:pic>
          <p:nvPicPr>
            <p:cNvPr id="4109" name="Picture 13" descr="http://www.javatar.com.tr/wp-content/uploads/2015/04/Logiciel-accessible.jpg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16216" y="3100550"/>
              <a:ext cx="2262137" cy="16966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4" name="모서리가 둥근 직사각형 73"/>
            <p:cNvSpPr/>
            <p:nvPr/>
          </p:nvSpPr>
          <p:spPr>
            <a:xfrm>
              <a:off x="6372200" y="3063526"/>
              <a:ext cx="2511585" cy="1733626"/>
            </a:xfrm>
            <a:prstGeom prst="roundRect">
              <a:avLst/>
            </a:prstGeom>
            <a:noFill/>
            <a:ln w="28575">
              <a:solidFill>
                <a:schemeClr val="accent5">
                  <a:lumMod val="40000"/>
                  <a:lumOff val="6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6826220" y="4416209"/>
              <a:ext cx="56938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</a:rPr>
                <a:t>카드사</a:t>
              </a:r>
              <a:endPara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7768946" y="4439476"/>
              <a:ext cx="56938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</a:rPr>
                <a:t>카드사</a:t>
              </a:r>
              <a:endPara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8314398" y="4108525"/>
              <a:ext cx="56938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</a:rPr>
                <a:t>카드사</a:t>
              </a:r>
              <a:endPara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6397121" y="4052598"/>
              <a:ext cx="56938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</a:rPr>
                <a:t>카드사</a:t>
              </a:r>
              <a:endPara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</a:endParaRPr>
            </a:p>
          </p:txBody>
        </p:sp>
      </p:grpSp>
      <p:sp>
        <p:nvSpPr>
          <p:cNvPr id="83" name="TextBox 82"/>
          <p:cNvSpPr txBox="1"/>
          <p:nvPr/>
        </p:nvSpPr>
        <p:spPr>
          <a:xfrm>
            <a:off x="3300592" y="6316391"/>
            <a:ext cx="15584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FF"/>
                </a:solidFill>
              </a:rPr>
              <a:t>POS </a:t>
            </a:r>
            <a:r>
              <a:rPr lang="ko-KR" altLang="en-US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FF"/>
                </a:solidFill>
              </a:rPr>
              <a:t>터미널 기기</a:t>
            </a:r>
            <a:endParaRPr lang="ko-KR" altLang="en-US" sz="1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FF"/>
              </a:solidFill>
            </a:endParaRPr>
          </a:p>
        </p:txBody>
      </p:sp>
      <p:pic>
        <p:nvPicPr>
          <p:cNvPr id="85" name="Picture 4" descr="http://static.appstore.vn/a/uploads/thumbnails/112015/samsung-pay_icon.pn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095" y="3796111"/>
            <a:ext cx="537343" cy="537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6" name="TextBox 85"/>
          <p:cNvSpPr txBox="1"/>
          <p:nvPr/>
        </p:nvSpPr>
        <p:spPr>
          <a:xfrm>
            <a:off x="485314" y="4300167"/>
            <a:ext cx="7959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</a:rPr>
              <a:t>Pay App</a:t>
            </a:r>
            <a:endParaRPr lang="ko-KR" altLang="en-US" sz="12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pic>
        <p:nvPicPr>
          <p:cNvPr id="4115" name="Picture 19" descr="http://cdn-www.xda-developers.com/wp-content/uploads/2013/01/TZLogo-e1358645498450-150x150.jpg"/>
          <p:cNvPicPr>
            <a:picLocks noChangeAspect="1" noChangeArrowheads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485" b="36583"/>
          <a:stretch/>
        </p:blipFill>
        <p:spPr bwMode="auto">
          <a:xfrm>
            <a:off x="437678" y="4797152"/>
            <a:ext cx="605930" cy="193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7" name="Picture 21" descr="http://www.latisglobal.com/images/portfolio/semiconductor.png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956" y="4671722"/>
            <a:ext cx="753789" cy="376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96" name="직사각형 4095"/>
          <p:cNvSpPr/>
          <p:nvPr/>
        </p:nvSpPr>
        <p:spPr>
          <a:xfrm>
            <a:off x="437678" y="4741509"/>
            <a:ext cx="854193" cy="27873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099" name="직선 화살표 연결선 4098"/>
          <p:cNvCxnSpPr/>
          <p:nvPr/>
        </p:nvCxnSpPr>
        <p:spPr>
          <a:xfrm>
            <a:off x="864774" y="5020247"/>
            <a:ext cx="0" cy="787718"/>
          </a:xfrm>
          <a:prstGeom prst="straightConnector1">
            <a:avLst/>
          </a:prstGeom>
          <a:ln w="190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/>
          <p:cNvSpPr txBox="1"/>
          <p:nvPr/>
        </p:nvSpPr>
        <p:spPr>
          <a:xfrm>
            <a:off x="291575" y="5775067"/>
            <a:ext cx="12827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</a:rPr>
              <a:t>HW Storage Zone</a:t>
            </a:r>
            <a:endParaRPr lang="ko-KR" altLang="en-US" sz="10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35496" y="6021288"/>
            <a:ext cx="238558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</a:rPr>
              <a:t>TrustZone</a:t>
            </a:r>
            <a:r>
              <a:rPr lang="en-US" altLang="ko-KR" sz="8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</a:rPr>
              <a:t> : Secure zone within ARM chip (TEE)</a:t>
            </a:r>
            <a:endParaRPr lang="ko-KR" altLang="en-US" sz="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94" name="타원 93"/>
          <p:cNvSpPr/>
          <p:nvPr/>
        </p:nvSpPr>
        <p:spPr>
          <a:xfrm>
            <a:off x="55468" y="6113741"/>
            <a:ext cx="30539" cy="3053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4275783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2771800" y="2780928"/>
            <a:ext cx="390683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감사합니다</a:t>
            </a:r>
            <a:r>
              <a:rPr lang="en-US" altLang="ko-KR" sz="5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  <a:endParaRPr lang="ko-KR" altLang="en-US" sz="5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05812" y="98876"/>
            <a:ext cx="255711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 smtClean="0">
                <a:solidFill>
                  <a:srgbClr val="37ACE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Q &amp; A</a:t>
            </a:r>
            <a:endParaRPr lang="ko-KR" altLang="en-US" sz="6000" dirty="0">
              <a:solidFill>
                <a:srgbClr val="37ACE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F50C08-B111-48CA-9451-ED0C857036E4}" type="slidenum">
              <a:rPr lang="ko-KR" altLang="en-US" smtClean="0"/>
              <a:pPr/>
              <a:t>36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21597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제목 37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ko-KR" altLang="en-US" sz="2500" b="1" dirty="0">
                <a:solidFill>
                  <a:schemeClr val="tx1"/>
                </a:solidFill>
                <a:latin typeface="나눔고딕" panose="020D0604000000000000" charset="-127"/>
                <a:ea typeface="나눔고딕" panose="020D0604000000000000" charset="-127"/>
              </a:rPr>
              <a:t>정보보안 패러다임의 변화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  <p:sp>
        <p:nvSpPr>
          <p:cNvPr id="66" name="갈매기형 수장 65"/>
          <p:cNvSpPr/>
          <p:nvPr/>
        </p:nvSpPr>
        <p:spPr>
          <a:xfrm>
            <a:off x="355600" y="4511675"/>
            <a:ext cx="2138363" cy="730250"/>
          </a:xfrm>
          <a:prstGeom prst="chevron">
            <a:avLst>
              <a:gd name="adj" fmla="val 32363"/>
            </a:avLst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400" b="1" dirty="0">
                <a:solidFill>
                  <a:schemeClr val="tx2"/>
                </a:solidFill>
                <a:latin typeface="나눔고딕" panose="020D0604000000000000" charset="-127"/>
                <a:ea typeface="나눔고딕" panose="020D0604000000000000" charset="-127"/>
              </a:rPr>
              <a:t>(1</a:t>
            </a:r>
            <a:r>
              <a:rPr kumimoji="0" lang="ko-KR" altLang="en-US" sz="1400" b="1" dirty="0">
                <a:solidFill>
                  <a:schemeClr val="tx2"/>
                </a:solidFill>
                <a:latin typeface="나눔고딕" panose="020D0604000000000000" charset="-127"/>
                <a:ea typeface="나눔고딕" panose="020D0604000000000000" charset="-127"/>
              </a:rPr>
              <a:t>단계</a:t>
            </a:r>
            <a:r>
              <a:rPr kumimoji="0" lang="en-US" altLang="ko-KR" sz="1400" b="1" dirty="0">
                <a:solidFill>
                  <a:schemeClr val="tx2"/>
                </a:solidFill>
                <a:latin typeface="나눔고딕" panose="020D0604000000000000" charset="-127"/>
                <a:ea typeface="나눔고딕" panose="020D0604000000000000" charset="-127"/>
              </a:rPr>
              <a:t>)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400" b="1" dirty="0">
                <a:solidFill>
                  <a:schemeClr val="tx2"/>
                </a:solidFill>
                <a:latin typeface="나눔고딕" panose="020D0604000000000000" charset="-127"/>
                <a:ea typeface="나눔고딕" panose="020D0604000000000000" charset="-127"/>
              </a:rPr>
              <a:t>수동적 정보수집</a:t>
            </a:r>
          </a:p>
        </p:txBody>
      </p:sp>
      <p:sp>
        <p:nvSpPr>
          <p:cNvPr id="67" name="TextBox 60"/>
          <p:cNvSpPr txBox="1">
            <a:spLocks noChangeArrowheads="1"/>
          </p:cNvSpPr>
          <p:nvPr/>
        </p:nvSpPr>
        <p:spPr bwMode="auto">
          <a:xfrm>
            <a:off x="355600" y="5303838"/>
            <a:ext cx="2079625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defRPr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9pPr>
          </a:lstStyle>
          <a:p>
            <a:pPr>
              <a:buFont typeface="Arial" pitchFamily="34" charset="0"/>
              <a:buChar char="•"/>
            </a:pPr>
            <a:r>
              <a:rPr kumimoji="0" lang="ko-KR" altLang="en-US" sz="1000" b="1">
                <a:solidFill>
                  <a:schemeClr val="tx2"/>
                </a:solidFill>
                <a:latin typeface="나눔고딕" pitchFamily="50" charset="-127"/>
                <a:ea typeface="나눔고딕" pitchFamily="50" charset="-127"/>
              </a:rPr>
              <a:t>전통적인 도</a:t>
            </a:r>
            <a:r>
              <a:rPr kumimoji="0" lang="en-US" altLang="ko-KR" sz="1000" b="1">
                <a:solidFill>
                  <a:schemeClr val="tx2"/>
                </a:solidFill>
                <a:latin typeface="나눔고딕" pitchFamily="50" charset="-127"/>
                <a:ea typeface="나눔고딕" pitchFamily="50" charset="-127"/>
              </a:rPr>
              <a:t>·</a:t>
            </a:r>
            <a:r>
              <a:rPr kumimoji="0" lang="ko-KR" altLang="en-US" sz="1000" b="1">
                <a:solidFill>
                  <a:schemeClr val="tx2"/>
                </a:solidFill>
                <a:latin typeface="나눔고딕" pitchFamily="50" charset="-127"/>
                <a:ea typeface="나눔고딕" pitchFamily="50" charset="-127"/>
              </a:rPr>
              <a:t>감청 기술</a:t>
            </a:r>
            <a:r>
              <a:rPr kumimoji="0" lang="en-US" altLang="ko-KR" sz="1000" b="1">
                <a:solidFill>
                  <a:schemeClr val="tx2"/>
                </a:solidFill>
                <a:latin typeface="나눔고딕" pitchFamily="50" charset="-127"/>
                <a:ea typeface="나눔고딕" pitchFamily="50" charset="-127"/>
              </a:rPr>
              <a:t/>
            </a:r>
            <a:br>
              <a:rPr kumimoji="0" lang="en-US" altLang="ko-KR" sz="1000" b="1">
                <a:solidFill>
                  <a:schemeClr val="tx2"/>
                </a:solidFill>
                <a:latin typeface="나눔고딕" pitchFamily="50" charset="-127"/>
                <a:ea typeface="나눔고딕" pitchFamily="50" charset="-127"/>
              </a:rPr>
            </a:br>
            <a:r>
              <a:rPr kumimoji="0" lang="en-US" altLang="ko-KR" sz="1000" b="1">
                <a:solidFill>
                  <a:schemeClr val="tx2"/>
                </a:solidFill>
                <a:latin typeface="나눔고딕" pitchFamily="50" charset="-127"/>
                <a:ea typeface="나눔고딕" pitchFamily="50" charset="-127"/>
              </a:rPr>
              <a:t>– </a:t>
            </a:r>
            <a:r>
              <a:rPr kumimoji="0" lang="ko-KR" altLang="en-US" sz="1000" b="1">
                <a:solidFill>
                  <a:schemeClr val="tx2"/>
                </a:solidFill>
                <a:latin typeface="나눔고딕" pitchFamily="50" charset="-127"/>
                <a:ea typeface="나눔고딕" pitchFamily="50" charset="-127"/>
              </a:rPr>
              <a:t>통신상에서의 정보 유출</a:t>
            </a:r>
            <a:endParaRPr kumimoji="0" lang="en-US" altLang="ko-KR" sz="1000" b="1">
              <a:solidFill>
                <a:schemeClr val="tx2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buFont typeface="Arial" pitchFamily="34" charset="0"/>
              <a:buChar char="•"/>
            </a:pPr>
            <a:r>
              <a:rPr kumimoji="0" lang="ko-KR" altLang="en-US" sz="1000" b="1">
                <a:solidFill>
                  <a:schemeClr val="tx2"/>
                </a:solidFill>
                <a:latin typeface="나눔고딕" pitchFamily="50" charset="-127"/>
                <a:ea typeface="나눔고딕" pitchFamily="50" charset="-127"/>
              </a:rPr>
              <a:t>암호해독 기술</a:t>
            </a:r>
          </a:p>
        </p:txBody>
      </p:sp>
      <p:sp>
        <p:nvSpPr>
          <p:cNvPr id="68" name="직사각형 67"/>
          <p:cNvSpPr/>
          <p:nvPr/>
        </p:nvSpPr>
        <p:spPr>
          <a:xfrm>
            <a:off x="323850" y="1125538"/>
            <a:ext cx="8424863" cy="3167062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ysClr val="window" lastClr="FFFFFF">
                <a:lumMod val="65000"/>
              </a:sysClr>
            </a:solidFill>
            <a:prstDash val="sysDash"/>
          </a:ln>
          <a:effectLst>
            <a:outerShdw blurRad="63500" dist="25400" dir="5400000" algn="t" rotWithShape="0">
              <a:prstClr val="black">
                <a:alpha val="20000"/>
              </a:prstClr>
            </a:outerShdw>
          </a:effectLst>
        </p:spPr>
        <p:txBody>
          <a:bodyPr lIns="180000" tIns="0" rIns="180000" bIns="0" anchor="ctr"/>
          <a:lstStyle/>
          <a:p>
            <a:pPr marL="285750" lvl="1" indent="-285750" fontAlgn="auto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70000"/>
              <a:buFont typeface="Wingdings" pitchFamily="2" charset="2"/>
              <a:buChar char="v"/>
              <a:defRPr/>
            </a:pPr>
            <a:endParaRPr kumimoji="0" lang="en-US" altLang="ko-KR" sz="1600" b="1" dirty="0">
              <a:solidFill>
                <a:schemeClr val="tx2"/>
              </a:solidFill>
              <a:latin typeface="나눔고딕" panose="020D0604000000000000" charset="-127"/>
              <a:ea typeface="나눔고딕" panose="020D0604000000000000" charset="-127"/>
            </a:endParaRPr>
          </a:p>
        </p:txBody>
      </p:sp>
      <p:sp>
        <p:nvSpPr>
          <p:cNvPr id="69" name="구름 68"/>
          <p:cNvSpPr/>
          <p:nvPr/>
        </p:nvSpPr>
        <p:spPr>
          <a:xfrm>
            <a:off x="1933575" y="1905000"/>
            <a:ext cx="2520950" cy="1677988"/>
          </a:xfrm>
          <a:prstGeom prst="cloud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200" b="1" dirty="0">
              <a:solidFill>
                <a:schemeClr val="tx2"/>
              </a:solidFill>
              <a:latin typeface="나눔고딕" panose="020D0604000000000000" charset="-127"/>
              <a:ea typeface="나눔고딕" panose="020D0604000000000000" charset="-127"/>
            </a:endParaRPr>
          </a:p>
        </p:txBody>
      </p:sp>
      <p:pic>
        <p:nvPicPr>
          <p:cNvPr id="70" name="Picture 2" descr="C:\Users\phyon\Downloads\1354082471_Administrator 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3038" y="1485900"/>
            <a:ext cx="623887" cy="62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" name="Picture 2" descr="C:\Users\phyon\Downloads\1354082471_Administrator 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0963" y="3297238"/>
            <a:ext cx="623887" cy="623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2" name="직선 화살표 연결선 71"/>
          <p:cNvCxnSpPr/>
          <p:nvPr/>
        </p:nvCxnSpPr>
        <p:spPr>
          <a:xfrm flipV="1">
            <a:off x="4492625" y="1951038"/>
            <a:ext cx="615950" cy="279400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직선 화살표 연결선 72"/>
          <p:cNvCxnSpPr/>
          <p:nvPr/>
        </p:nvCxnSpPr>
        <p:spPr>
          <a:xfrm>
            <a:off x="4645025" y="2686050"/>
            <a:ext cx="920750" cy="0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" name="직선 화살표 연결선 73"/>
          <p:cNvCxnSpPr/>
          <p:nvPr/>
        </p:nvCxnSpPr>
        <p:spPr>
          <a:xfrm>
            <a:off x="4394200" y="3219450"/>
            <a:ext cx="608013" cy="312738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75" name="Picture 4" descr="C:\Users\Jonghu Lee\AppData\Local\Microsoft\Windows\Temporary Internet Files\Content.IE5\KC81VT0B\MC900428971[1].wm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84213" y="2324100"/>
            <a:ext cx="719137" cy="93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6" name="직선 화살표 연결선 75"/>
          <p:cNvCxnSpPr/>
          <p:nvPr/>
        </p:nvCxnSpPr>
        <p:spPr>
          <a:xfrm>
            <a:off x="1538288" y="2778125"/>
            <a:ext cx="296862" cy="0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7" name="TextBox 14"/>
          <p:cNvSpPr txBox="1">
            <a:spLocks noChangeArrowheads="1"/>
          </p:cNvSpPr>
          <p:nvPr/>
        </p:nvSpPr>
        <p:spPr bwMode="auto">
          <a:xfrm>
            <a:off x="547688" y="3219450"/>
            <a:ext cx="1022350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9pPr>
          </a:lstStyle>
          <a:p>
            <a:pPr algn="ctr"/>
            <a:r>
              <a:rPr lang="ko-KR" altLang="en-US" sz="1100" b="1">
                <a:solidFill>
                  <a:schemeClr val="tx2"/>
                </a:solidFill>
                <a:latin typeface="나눔고딕" pitchFamily="50" charset="-127"/>
                <a:ea typeface="나눔고딕" pitchFamily="50" charset="-127"/>
              </a:rPr>
              <a:t>서비스 서버 </a:t>
            </a:r>
            <a:r>
              <a:rPr lang="en-US" altLang="ko-KR" sz="1100" b="1">
                <a:solidFill>
                  <a:schemeClr val="tx2"/>
                </a:solidFill>
                <a:latin typeface="나눔고딕" pitchFamily="50" charset="-127"/>
                <a:ea typeface="나눔고딕" pitchFamily="50" charset="-127"/>
              </a:rPr>
              <a:t>/</a:t>
            </a:r>
          </a:p>
          <a:p>
            <a:pPr algn="ctr"/>
            <a:r>
              <a:rPr lang="ko-KR" altLang="en-US" sz="1100" b="1">
                <a:solidFill>
                  <a:schemeClr val="tx2"/>
                </a:solidFill>
                <a:latin typeface="나눔고딕" pitchFamily="50" charset="-127"/>
                <a:ea typeface="나눔고딕" pitchFamily="50" charset="-127"/>
              </a:rPr>
              <a:t>정보저장 서버</a:t>
            </a:r>
          </a:p>
        </p:txBody>
      </p:sp>
      <p:sp>
        <p:nvSpPr>
          <p:cNvPr id="78" name="TextBox 14"/>
          <p:cNvSpPr txBox="1">
            <a:spLocks noChangeArrowheads="1"/>
          </p:cNvSpPr>
          <p:nvPr/>
        </p:nvSpPr>
        <p:spPr bwMode="auto">
          <a:xfrm>
            <a:off x="4859338" y="3959225"/>
            <a:ext cx="584200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9pPr>
          </a:lstStyle>
          <a:p>
            <a:pPr algn="ctr"/>
            <a:r>
              <a:rPr lang="ko-KR" altLang="en-US" sz="1100" b="1">
                <a:solidFill>
                  <a:schemeClr val="tx2"/>
                </a:solidFill>
                <a:latin typeface="나눔고딕" pitchFamily="50" charset="-127"/>
                <a:ea typeface="나눔고딕" pitchFamily="50" charset="-127"/>
              </a:rPr>
              <a:t>사용자</a:t>
            </a:r>
          </a:p>
        </p:txBody>
      </p:sp>
      <p:pic>
        <p:nvPicPr>
          <p:cNvPr id="79" name="Picture 6" descr="costumer care, headset, support, voicecall ico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763" y="4221163"/>
            <a:ext cx="501650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0" name="그룹 79"/>
          <p:cNvGrpSpPr>
            <a:grpSpLocks/>
          </p:cNvGrpSpPr>
          <p:nvPr/>
        </p:nvGrpSpPr>
        <p:grpSpPr bwMode="auto">
          <a:xfrm>
            <a:off x="2435225" y="4270375"/>
            <a:ext cx="2138363" cy="1895475"/>
            <a:chOff x="2434803" y="4414038"/>
            <a:chExt cx="2138638" cy="1895281"/>
          </a:xfrm>
        </p:grpSpPr>
        <p:sp>
          <p:nvSpPr>
            <p:cNvPr id="81" name="갈매기형 수장 80"/>
            <p:cNvSpPr/>
            <p:nvPr/>
          </p:nvSpPr>
          <p:spPr>
            <a:xfrm>
              <a:off x="2434803" y="4655313"/>
              <a:ext cx="2138638" cy="730175"/>
            </a:xfrm>
            <a:prstGeom prst="chevron">
              <a:avLst>
                <a:gd name="adj" fmla="val 32363"/>
              </a:avLst>
            </a:prstGeom>
            <a:solidFill>
              <a:schemeClr val="bg1">
                <a:lumMod val="85000"/>
              </a:schemeClr>
            </a:solidFill>
            <a:ln w="12700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400" b="1" dirty="0">
                  <a:solidFill>
                    <a:schemeClr val="tx2"/>
                  </a:solidFill>
                  <a:latin typeface="나눔고딕" panose="020D0604000000000000" charset="-127"/>
                  <a:ea typeface="나눔고딕" panose="020D0604000000000000" charset="-127"/>
                </a:rPr>
                <a:t>(2</a:t>
              </a:r>
              <a:r>
                <a:rPr kumimoji="0" lang="ko-KR" altLang="en-US" sz="1400" b="1" dirty="0">
                  <a:solidFill>
                    <a:schemeClr val="tx2"/>
                  </a:solidFill>
                  <a:latin typeface="나눔고딕" panose="020D0604000000000000" charset="-127"/>
                  <a:ea typeface="나눔고딕" panose="020D0604000000000000" charset="-127"/>
                </a:rPr>
                <a:t>단계</a:t>
              </a:r>
              <a:r>
                <a:rPr kumimoji="0" lang="en-US" altLang="ko-KR" sz="1400" b="1" dirty="0">
                  <a:solidFill>
                    <a:schemeClr val="tx2"/>
                  </a:solidFill>
                  <a:latin typeface="나눔고딕" panose="020D0604000000000000" charset="-127"/>
                  <a:ea typeface="나눔고딕" panose="020D0604000000000000" charset="-127"/>
                </a:rPr>
                <a:t>)</a:t>
              </a: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400" b="1" dirty="0">
                  <a:solidFill>
                    <a:schemeClr val="tx2"/>
                  </a:solidFill>
                  <a:latin typeface="나눔고딕" panose="020D0604000000000000" charset="-127"/>
                  <a:ea typeface="나눔고딕" panose="020D0604000000000000" charset="-127"/>
                </a:rPr>
                <a:t>적극적 정보 수집</a:t>
              </a:r>
            </a:p>
          </p:txBody>
        </p:sp>
        <p:sp>
          <p:nvSpPr>
            <p:cNvPr id="82" name="TextBox 75"/>
            <p:cNvSpPr txBox="1">
              <a:spLocks noChangeArrowheads="1"/>
            </p:cNvSpPr>
            <p:nvPr/>
          </p:nvSpPr>
          <p:spPr bwMode="auto">
            <a:xfrm>
              <a:off x="2434803" y="5447545"/>
              <a:ext cx="2079748" cy="8617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85750" indent="-285750">
                <a:defRPr>
                  <a:solidFill>
                    <a:schemeClr val="tx1"/>
                  </a:solidFill>
                  <a:latin typeface="Arial" pitchFamily="34" charset="0"/>
                  <a:ea typeface="맑은 고딕" pitchFamily="50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itchFamily="34" charset="0"/>
                  <a:ea typeface="맑은 고딕" pitchFamily="50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itchFamily="34" charset="0"/>
                  <a:ea typeface="맑은 고딕" pitchFamily="50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itchFamily="34" charset="0"/>
                  <a:ea typeface="맑은 고딕" pitchFamily="50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itchFamily="34" charset="0"/>
                  <a:ea typeface="맑은 고딕" pitchFamily="50" charset="-127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맑은 고딕" pitchFamily="50" charset="-127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맑은 고딕" pitchFamily="50" charset="-127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맑은 고딕" pitchFamily="50" charset="-127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맑은 고딕" pitchFamily="50" charset="-127"/>
                </a:defRPr>
              </a:lvl9pPr>
            </a:lstStyle>
            <a:p>
              <a:pPr>
                <a:buFont typeface="Arial" pitchFamily="34" charset="0"/>
                <a:buChar char="•"/>
              </a:pPr>
              <a:r>
                <a:rPr kumimoji="0" lang="en-US" altLang="ko-KR" sz="1000" b="1">
                  <a:solidFill>
                    <a:schemeClr val="tx2"/>
                  </a:solidFill>
                  <a:latin typeface="나눔고딕" pitchFamily="50" charset="-127"/>
                  <a:ea typeface="나눔고딕" pitchFamily="50" charset="-127"/>
                </a:rPr>
                <a:t>IT </a:t>
              </a:r>
              <a:r>
                <a:rPr kumimoji="0" lang="ko-KR" altLang="en-US" sz="1000" b="1">
                  <a:solidFill>
                    <a:schemeClr val="tx2"/>
                  </a:solidFill>
                  <a:latin typeface="나눔고딕" pitchFamily="50" charset="-127"/>
                  <a:ea typeface="나눔고딕" pitchFamily="50" charset="-127"/>
                </a:rPr>
                <a:t>기술을 활용한 정보 수집</a:t>
              </a:r>
              <a:r>
                <a:rPr kumimoji="0" lang="en-US" altLang="ko-KR" sz="1000" b="1">
                  <a:solidFill>
                    <a:schemeClr val="tx2"/>
                  </a:solidFill>
                  <a:latin typeface="나눔고딕" pitchFamily="50" charset="-127"/>
                  <a:ea typeface="나눔고딕" pitchFamily="50" charset="-127"/>
                </a:rPr>
                <a:t/>
              </a:r>
              <a:br>
                <a:rPr kumimoji="0" lang="en-US" altLang="ko-KR" sz="1000" b="1">
                  <a:solidFill>
                    <a:schemeClr val="tx2"/>
                  </a:solidFill>
                  <a:latin typeface="나눔고딕" pitchFamily="50" charset="-127"/>
                  <a:ea typeface="나눔고딕" pitchFamily="50" charset="-127"/>
                </a:rPr>
              </a:br>
              <a:r>
                <a:rPr kumimoji="0" lang="en-US" altLang="ko-KR" sz="1000" b="1">
                  <a:solidFill>
                    <a:schemeClr val="tx2"/>
                  </a:solidFill>
                  <a:latin typeface="나눔고딕" pitchFamily="50" charset="-127"/>
                  <a:ea typeface="나눔고딕" pitchFamily="50" charset="-127"/>
                </a:rPr>
                <a:t>- PC </a:t>
              </a:r>
              <a:r>
                <a:rPr kumimoji="0" lang="ko-KR" altLang="en-US" sz="1000" b="1">
                  <a:solidFill>
                    <a:schemeClr val="tx2"/>
                  </a:solidFill>
                  <a:latin typeface="나눔고딕" pitchFamily="50" charset="-127"/>
                  <a:ea typeface="나눔고딕" pitchFamily="50" charset="-127"/>
                </a:rPr>
                <a:t>및 서버에서 정보유출</a:t>
              </a:r>
              <a:endParaRPr kumimoji="0" lang="en-US" altLang="ko-KR" sz="1000" b="1">
                <a:solidFill>
                  <a:schemeClr val="tx2"/>
                </a:solidFill>
                <a:latin typeface="나눔고딕" pitchFamily="50" charset="-127"/>
                <a:ea typeface="나눔고딕" pitchFamily="50" charset="-127"/>
              </a:endParaRPr>
            </a:p>
            <a:p>
              <a:pPr>
                <a:buFont typeface="Arial" pitchFamily="34" charset="0"/>
                <a:buChar char="•"/>
              </a:pPr>
              <a:r>
                <a:rPr kumimoji="0" lang="ko-KR" altLang="en-US" sz="1000" b="1">
                  <a:solidFill>
                    <a:schemeClr val="tx2"/>
                  </a:solidFill>
                  <a:latin typeface="나눔고딕" pitchFamily="50" charset="-127"/>
                  <a:ea typeface="나눔고딕" pitchFamily="50" charset="-127"/>
                </a:rPr>
                <a:t>국가 차원의 첩보전</a:t>
              </a:r>
              <a:endParaRPr kumimoji="0" lang="en-US" altLang="ko-KR" sz="1000" b="1">
                <a:solidFill>
                  <a:schemeClr val="tx2"/>
                </a:solidFill>
                <a:latin typeface="나눔고딕" pitchFamily="50" charset="-127"/>
                <a:ea typeface="나눔고딕" pitchFamily="50" charset="-127"/>
              </a:endParaRPr>
            </a:p>
            <a:p>
              <a:pPr>
                <a:buFont typeface="Arial" pitchFamily="34" charset="0"/>
                <a:buChar char="•"/>
              </a:pPr>
              <a:r>
                <a:rPr kumimoji="0" lang="ko-KR" altLang="en-US" sz="1000" b="1">
                  <a:solidFill>
                    <a:schemeClr val="tx2"/>
                  </a:solidFill>
                  <a:latin typeface="나눔고딕" pitchFamily="50" charset="-127"/>
                  <a:ea typeface="나눔고딕" pitchFamily="50" charset="-127"/>
                </a:rPr>
                <a:t>금전적 이득을 목적으로 정보 유출</a:t>
              </a:r>
            </a:p>
          </p:txBody>
        </p:sp>
        <p:pic>
          <p:nvPicPr>
            <p:cNvPr id="83" name="Picture 12" descr="j0156393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2559022" y="4414038"/>
              <a:ext cx="690700" cy="4526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cxnSp>
        <p:nvCxnSpPr>
          <p:cNvPr id="84" name="직선 연결선 83"/>
          <p:cNvCxnSpPr/>
          <p:nvPr/>
        </p:nvCxnSpPr>
        <p:spPr>
          <a:xfrm>
            <a:off x="3228975" y="2646363"/>
            <a:ext cx="696913" cy="103187"/>
          </a:xfrm>
          <a:prstGeom prst="line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headEnd type="none" w="med" len="med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5" name="직선 연결선 84"/>
          <p:cNvCxnSpPr/>
          <p:nvPr/>
        </p:nvCxnSpPr>
        <p:spPr>
          <a:xfrm flipV="1">
            <a:off x="2420938" y="2659063"/>
            <a:ext cx="677862" cy="236537"/>
          </a:xfrm>
          <a:prstGeom prst="line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headEnd type="none" w="med" len="med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6" name="직선 연결선 85"/>
          <p:cNvCxnSpPr/>
          <p:nvPr/>
        </p:nvCxnSpPr>
        <p:spPr>
          <a:xfrm flipV="1">
            <a:off x="3194050" y="2273300"/>
            <a:ext cx="384175" cy="323850"/>
          </a:xfrm>
          <a:prstGeom prst="line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headEnd type="none" w="med" len="med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87" name="그룹 9229"/>
          <p:cNvGrpSpPr>
            <a:grpSpLocks/>
          </p:cNvGrpSpPr>
          <p:nvPr/>
        </p:nvGrpSpPr>
        <p:grpSpPr bwMode="auto">
          <a:xfrm>
            <a:off x="1200150" y="2517776"/>
            <a:ext cx="4641850" cy="1978955"/>
            <a:chOff x="1199624" y="2662353"/>
            <a:chExt cx="4643011" cy="1849092"/>
          </a:xfrm>
        </p:grpSpPr>
        <p:cxnSp>
          <p:nvCxnSpPr>
            <p:cNvPr id="88" name="구부러진 연결선 87"/>
            <p:cNvCxnSpPr>
              <a:stCxn id="81" idx="0"/>
            </p:cNvCxnSpPr>
            <p:nvPr/>
          </p:nvCxnSpPr>
          <p:spPr>
            <a:xfrm rot="5400000" flipH="1" flipV="1">
              <a:off x="3616779" y="2563469"/>
              <a:ext cx="1717353" cy="2178595"/>
            </a:xfrm>
            <a:prstGeom prst="curvedConnector2">
              <a:avLst/>
            </a:prstGeom>
            <a:ln w="15875">
              <a:solidFill>
                <a:srgbClr val="FF0000"/>
              </a:solidFill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구부러진 연결선 88"/>
            <p:cNvCxnSpPr>
              <a:stCxn id="81" idx="0"/>
            </p:cNvCxnSpPr>
            <p:nvPr/>
          </p:nvCxnSpPr>
          <p:spPr>
            <a:xfrm rot="16200000" flipV="1">
              <a:off x="1709682" y="2834968"/>
              <a:ext cx="1564982" cy="1787972"/>
            </a:xfrm>
            <a:prstGeom prst="curvedConnector2">
              <a:avLst/>
            </a:prstGeom>
            <a:ln w="15875">
              <a:solidFill>
                <a:srgbClr val="FF0000"/>
              </a:solidFill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0" name="Picture 4" descr="C:\Users\Administrator\Desktop\5-red.pn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99624" y="2921859"/>
              <a:ext cx="390610" cy="3901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1" name="Picture 4" descr="C:\Users\Administrator\Desktop\5-red.pn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52025" y="2662353"/>
              <a:ext cx="390610" cy="3901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92" name="그림 8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7763" y="2511425"/>
            <a:ext cx="47625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3" name="그림 8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0588" y="2646363"/>
            <a:ext cx="47466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4" name="그림 8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9725" y="2359025"/>
            <a:ext cx="47625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5" name="그림 8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6613" y="2036763"/>
            <a:ext cx="476250" cy="474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96" name="그룹 2"/>
          <p:cNvGrpSpPr>
            <a:grpSpLocks/>
          </p:cNvGrpSpPr>
          <p:nvPr/>
        </p:nvGrpSpPr>
        <p:grpSpPr bwMode="auto">
          <a:xfrm>
            <a:off x="4508500" y="4206875"/>
            <a:ext cx="2165350" cy="1804988"/>
            <a:chOff x="4508476" y="4350657"/>
            <a:chExt cx="2165078" cy="1804775"/>
          </a:xfrm>
        </p:grpSpPr>
        <p:sp>
          <p:nvSpPr>
            <p:cNvPr id="97" name="갈매기형 수장 96"/>
            <p:cNvSpPr/>
            <p:nvPr/>
          </p:nvSpPr>
          <p:spPr>
            <a:xfrm>
              <a:off x="4535461" y="4655421"/>
              <a:ext cx="2138093" cy="730164"/>
            </a:xfrm>
            <a:prstGeom prst="chevron">
              <a:avLst>
                <a:gd name="adj" fmla="val 32363"/>
              </a:avLst>
            </a:prstGeom>
            <a:solidFill>
              <a:schemeClr val="bg1">
                <a:lumMod val="75000"/>
              </a:schemeClr>
            </a:solidFill>
            <a:ln w="12700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400" b="1" dirty="0">
                  <a:solidFill>
                    <a:schemeClr val="tx2"/>
                  </a:solidFill>
                  <a:latin typeface="나눔고딕" panose="020D0604000000000000" charset="-127"/>
                  <a:ea typeface="나눔고딕" panose="020D0604000000000000" charset="-127"/>
                </a:rPr>
                <a:t>(3</a:t>
              </a:r>
              <a:r>
                <a:rPr kumimoji="0" lang="ko-KR" altLang="en-US" sz="1400" b="1" dirty="0">
                  <a:solidFill>
                    <a:schemeClr val="tx2"/>
                  </a:solidFill>
                  <a:latin typeface="나눔고딕" panose="020D0604000000000000" charset="-127"/>
                  <a:ea typeface="나눔고딕" panose="020D0604000000000000" charset="-127"/>
                </a:rPr>
                <a:t>단계</a:t>
              </a:r>
              <a:r>
                <a:rPr kumimoji="0" lang="en-US" altLang="ko-KR" sz="1400" b="1" dirty="0">
                  <a:solidFill>
                    <a:schemeClr val="tx2"/>
                  </a:solidFill>
                  <a:latin typeface="나눔고딕" panose="020D0604000000000000" charset="-127"/>
                  <a:ea typeface="나눔고딕" panose="020D0604000000000000" charset="-127"/>
                </a:rPr>
                <a:t>)</a:t>
              </a: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400" b="1" dirty="0">
                  <a:solidFill>
                    <a:schemeClr val="tx2"/>
                  </a:solidFill>
                  <a:latin typeface="나눔고딕" panose="020D0604000000000000" charset="-127"/>
                  <a:ea typeface="나눔고딕" panose="020D0604000000000000" charset="-127"/>
                </a:rPr>
                <a:t>대규모 정보 수집</a:t>
              </a:r>
            </a:p>
          </p:txBody>
        </p:sp>
        <p:sp>
          <p:nvSpPr>
            <p:cNvPr id="98" name="TextBox 91"/>
            <p:cNvSpPr txBox="1">
              <a:spLocks noChangeArrowheads="1"/>
            </p:cNvSpPr>
            <p:nvPr/>
          </p:nvSpPr>
          <p:spPr bwMode="auto">
            <a:xfrm>
              <a:off x="4508476" y="5447546"/>
              <a:ext cx="2079748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85750" indent="-285750">
                <a:defRPr>
                  <a:solidFill>
                    <a:schemeClr val="tx1"/>
                  </a:solidFill>
                  <a:latin typeface="Arial" pitchFamily="34" charset="0"/>
                  <a:ea typeface="맑은 고딕" pitchFamily="50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itchFamily="34" charset="0"/>
                  <a:ea typeface="맑은 고딕" pitchFamily="50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itchFamily="34" charset="0"/>
                  <a:ea typeface="맑은 고딕" pitchFamily="50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itchFamily="34" charset="0"/>
                  <a:ea typeface="맑은 고딕" pitchFamily="50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itchFamily="34" charset="0"/>
                  <a:ea typeface="맑은 고딕" pitchFamily="50" charset="-127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맑은 고딕" pitchFamily="50" charset="-127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맑은 고딕" pitchFamily="50" charset="-127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맑은 고딕" pitchFamily="50" charset="-127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맑은 고딕" pitchFamily="50" charset="-127"/>
                </a:defRPr>
              </a:lvl9pPr>
            </a:lstStyle>
            <a:p>
              <a:pPr>
                <a:buFont typeface="Arial" pitchFamily="34" charset="0"/>
                <a:buChar char="•"/>
              </a:pPr>
              <a:r>
                <a:rPr kumimoji="0" lang="ko-KR" altLang="en-US" sz="1000" b="1">
                  <a:solidFill>
                    <a:schemeClr val="tx2"/>
                  </a:solidFill>
                  <a:latin typeface="나눔고딕" pitchFamily="50" charset="-127"/>
                  <a:ea typeface="나눔고딕" pitchFamily="50" charset="-127"/>
                </a:rPr>
                <a:t>네트워크 시스템 공격</a:t>
              </a:r>
              <a:r>
                <a:rPr kumimoji="0" lang="en-US" altLang="ko-KR" sz="1000" b="1">
                  <a:solidFill>
                    <a:schemeClr val="tx2"/>
                  </a:solidFill>
                  <a:latin typeface="나눔고딕" pitchFamily="50" charset="-127"/>
                  <a:ea typeface="나눔고딕" pitchFamily="50" charset="-127"/>
                </a:rPr>
                <a:t/>
              </a:r>
              <a:br>
                <a:rPr kumimoji="0" lang="en-US" altLang="ko-KR" sz="1000" b="1">
                  <a:solidFill>
                    <a:schemeClr val="tx2"/>
                  </a:solidFill>
                  <a:latin typeface="나눔고딕" pitchFamily="50" charset="-127"/>
                  <a:ea typeface="나눔고딕" pitchFamily="50" charset="-127"/>
                </a:rPr>
              </a:br>
              <a:r>
                <a:rPr kumimoji="0" lang="en-US" altLang="ko-KR" sz="1000">
                  <a:solidFill>
                    <a:schemeClr val="tx2"/>
                  </a:solidFill>
                  <a:latin typeface="나눔고딕" pitchFamily="50" charset="-127"/>
                  <a:ea typeface="나눔고딕" pitchFamily="50" charset="-127"/>
                </a:rPr>
                <a:t>DPI(Deep Packet Inspection)</a:t>
              </a:r>
            </a:p>
            <a:p>
              <a:pPr>
                <a:buFont typeface="Arial" pitchFamily="34" charset="0"/>
                <a:buChar char="•"/>
              </a:pPr>
              <a:r>
                <a:rPr kumimoji="0" lang="ko-KR" altLang="en-US" sz="1000" b="1">
                  <a:solidFill>
                    <a:schemeClr val="tx2"/>
                  </a:solidFill>
                  <a:latin typeface="나눔고딕" pitchFamily="50" charset="-127"/>
                  <a:ea typeface="나눔고딕" pitchFamily="50" charset="-127"/>
                </a:rPr>
                <a:t>다양한</a:t>
              </a:r>
              <a:r>
                <a:rPr kumimoji="0" lang="en-US" altLang="ko-KR" sz="1000" b="1">
                  <a:solidFill>
                    <a:schemeClr val="tx2"/>
                  </a:solidFill>
                  <a:latin typeface="나눔고딕" pitchFamily="50" charset="-127"/>
                  <a:ea typeface="나눔고딕" pitchFamily="50" charset="-127"/>
                </a:rPr>
                <a:t> </a:t>
              </a:r>
              <a:r>
                <a:rPr kumimoji="0" lang="ko-KR" altLang="en-US" sz="1000" b="1">
                  <a:solidFill>
                    <a:schemeClr val="tx2"/>
                  </a:solidFill>
                  <a:latin typeface="나눔고딕" pitchFamily="50" charset="-127"/>
                  <a:ea typeface="나눔고딕" pitchFamily="50" charset="-127"/>
                </a:rPr>
                <a:t>사이버 공격</a:t>
              </a:r>
              <a:r>
                <a:rPr kumimoji="0" lang="en-US" altLang="ko-KR" sz="1000" b="1">
                  <a:solidFill>
                    <a:schemeClr val="tx2"/>
                  </a:solidFill>
                  <a:latin typeface="나눔고딕" pitchFamily="50" charset="-127"/>
                  <a:ea typeface="나눔고딕" pitchFamily="50" charset="-127"/>
                </a:rPr>
                <a:t/>
              </a:r>
              <a:br>
                <a:rPr kumimoji="0" lang="en-US" altLang="ko-KR" sz="1000" b="1">
                  <a:solidFill>
                    <a:schemeClr val="tx2"/>
                  </a:solidFill>
                  <a:latin typeface="나눔고딕" pitchFamily="50" charset="-127"/>
                  <a:ea typeface="나눔고딕" pitchFamily="50" charset="-127"/>
                </a:rPr>
              </a:br>
              <a:r>
                <a:rPr kumimoji="0" lang="en-US" altLang="ko-KR" sz="1000">
                  <a:solidFill>
                    <a:schemeClr val="tx2"/>
                  </a:solidFill>
                  <a:latin typeface="나눔고딕" pitchFamily="50" charset="-127"/>
                  <a:ea typeface="나눔고딕" pitchFamily="50" charset="-127"/>
                </a:rPr>
                <a:t>DDoS </a:t>
              </a:r>
              <a:r>
                <a:rPr kumimoji="0" lang="ko-KR" altLang="en-US" sz="1000">
                  <a:solidFill>
                    <a:schemeClr val="tx2"/>
                  </a:solidFill>
                  <a:latin typeface="나눔고딕" pitchFamily="50" charset="-127"/>
                  <a:ea typeface="나눔고딕" pitchFamily="50" charset="-127"/>
                </a:rPr>
                <a:t>등으로 사회혼란 야기</a:t>
              </a:r>
            </a:p>
          </p:txBody>
        </p:sp>
        <p:pic>
          <p:nvPicPr>
            <p:cNvPr id="99" name="Picture 3" descr="C:\Users\Administrator\Desktop\network.png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4992" y="4350657"/>
              <a:ext cx="609600" cy="609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00" name="그룹 8"/>
          <p:cNvGrpSpPr>
            <a:grpSpLocks/>
          </p:cNvGrpSpPr>
          <p:nvPr/>
        </p:nvGrpSpPr>
        <p:grpSpPr bwMode="auto">
          <a:xfrm>
            <a:off x="5988050" y="1543050"/>
            <a:ext cx="2773363" cy="4622800"/>
            <a:chOff x="5988164" y="1687597"/>
            <a:chExt cx="2773622" cy="4621723"/>
          </a:xfrm>
        </p:grpSpPr>
        <p:sp>
          <p:nvSpPr>
            <p:cNvPr id="101" name="갈매기형 수장 100"/>
            <p:cNvSpPr/>
            <p:nvPr/>
          </p:nvSpPr>
          <p:spPr>
            <a:xfrm>
              <a:off x="6623223" y="4655530"/>
              <a:ext cx="2138563" cy="730080"/>
            </a:xfrm>
            <a:prstGeom prst="chevron">
              <a:avLst>
                <a:gd name="adj" fmla="val 32363"/>
              </a:avLst>
            </a:prstGeom>
            <a:solidFill>
              <a:schemeClr val="accent2">
                <a:lumMod val="40000"/>
                <a:lumOff val="60000"/>
              </a:schemeClr>
            </a:solidFill>
            <a:ln w="12700">
              <a:solidFill>
                <a:schemeClr val="accent2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400" b="1" dirty="0">
                  <a:solidFill>
                    <a:schemeClr val="tx2"/>
                  </a:solidFill>
                  <a:latin typeface="나눔고딕" panose="020D0604000000000000" charset="-127"/>
                  <a:ea typeface="나눔고딕" panose="020D0604000000000000" charset="-127"/>
                </a:rPr>
                <a:t>(4</a:t>
              </a:r>
              <a:r>
                <a:rPr kumimoji="0" lang="ko-KR" altLang="en-US" sz="1400" b="1" dirty="0">
                  <a:solidFill>
                    <a:schemeClr val="tx2"/>
                  </a:solidFill>
                  <a:latin typeface="나눔고딕" panose="020D0604000000000000" charset="-127"/>
                  <a:ea typeface="나눔고딕" panose="020D0604000000000000" charset="-127"/>
                </a:rPr>
                <a:t>단계</a:t>
              </a:r>
              <a:r>
                <a:rPr kumimoji="0" lang="en-US" altLang="ko-KR" sz="1400" b="1" dirty="0">
                  <a:solidFill>
                    <a:schemeClr val="tx2"/>
                  </a:solidFill>
                  <a:latin typeface="나눔고딕" panose="020D0604000000000000" charset="-127"/>
                  <a:ea typeface="나눔고딕" panose="020D0604000000000000" charset="-127"/>
                </a:rPr>
                <a:t>)</a:t>
              </a: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400" b="1" dirty="0">
                  <a:solidFill>
                    <a:schemeClr val="tx2"/>
                  </a:solidFill>
                  <a:latin typeface="나눔고딕" panose="020D0604000000000000" charset="-127"/>
                  <a:ea typeface="나눔고딕" panose="020D0604000000000000" charset="-127"/>
                </a:rPr>
                <a:t>지능적 정보 수집</a:t>
              </a:r>
            </a:p>
          </p:txBody>
        </p:sp>
        <p:sp>
          <p:nvSpPr>
            <p:cNvPr id="102" name="모서리가 둥근 직사각형 101"/>
            <p:cNvSpPr/>
            <p:nvPr/>
          </p:nvSpPr>
          <p:spPr>
            <a:xfrm>
              <a:off x="5988164" y="1687597"/>
              <a:ext cx="2616444" cy="2329907"/>
            </a:xfrm>
            <a:prstGeom prst="roundRect">
              <a:avLst>
                <a:gd name="adj" fmla="val 11570"/>
              </a:avLst>
            </a:prstGeom>
            <a:solidFill>
              <a:schemeClr val="bg1">
                <a:lumMod val="95000"/>
                <a:alpha val="49000"/>
              </a:schemeClr>
            </a:solidFill>
            <a:ln w="1270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>
                <a:solidFill>
                  <a:schemeClr val="tx2"/>
                </a:solidFill>
                <a:latin typeface="나눔고딕" panose="020D0604000000000000" charset="-127"/>
                <a:ea typeface="나눔고딕" panose="020D0604000000000000" charset="-127"/>
              </a:endParaRPr>
            </a:p>
          </p:txBody>
        </p:sp>
        <p:pic>
          <p:nvPicPr>
            <p:cNvPr id="103" name="Picture 4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19435" y="1844824"/>
              <a:ext cx="2353742" cy="20278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4" name="Picture 5" descr="C:\Users\Administrator\Desktop\machine.png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32240" y="4263485"/>
              <a:ext cx="696772" cy="6967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5" name="TextBox 98"/>
            <p:cNvSpPr txBox="1">
              <a:spLocks noChangeArrowheads="1"/>
            </p:cNvSpPr>
            <p:nvPr/>
          </p:nvSpPr>
          <p:spPr bwMode="auto">
            <a:xfrm>
              <a:off x="6596708" y="5447546"/>
              <a:ext cx="2079748" cy="8617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85750" indent="-285750">
                <a:defRPr>
                  <a:solidFill>
                    <a:schemeClr val="tx1"/>
                  </a:solidFill>
                  <a:latin typeface="Arial" pitchFamily="34" charset="0"/>
                  <a:ea typeface="맑은 고딕" pitchFamily="50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itchFamily="34" charset="0"/>
                  <a:ea typeface="맑은 고딕" pitchFamily="50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itchFamily="34" charset="0"/>
                  <a:ea typeface="맑은 고딕" pitchFamily="50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itchFamily="34" charset="0"/>
                  <a:ea typeface="맑은 고딕" pitchFamily="50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itchFamily="34" charset="0"/>
                  <a:ea typeface="맑은 고딕" pitchFamily="50" charset="-127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맑은 고딕" pitchFamily="50" charset="-127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맑은 고딕" pitchFamily="50" charset="-127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맑은 고딕" pitchFamily="50" charset="-127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맑은 고딕" pitchFamily="50" charset="-127"/>
                </a:defRPr>
              </a:lvl9pPr>
            </a:lstStyle>
            <a:p>
              <a:pPr>
                <a:buFont typeface="Arial" pitchFamily="34" charset="0"/>
                <a:buChar char="•"/>
              </a:pPr>
              <a:r>
                <a:rPr kumimoji="0" lang="en-US" altLang="ko-KR" sz="1000" b="1">
                  <a:solidFill>
                    <a:schemeClr val="tx2"/>
                  </a:solidFill>
                  <a:latin typeface="나눔고딕" pitchFamily="50" charset="-127"/>
                  <a:ea typeface="나눔고딕" pitchFamily="50" charset="-127"/>
                </a:rPr>
                <a:t>M2M/IoT </a:t>
              </a:r>
              <a:r>
                <a:rPr kumimoji="0" lang="ko-KR" altLang="en-US" sz="1000" b="1">
                  <a:solidFill>
                    <a:schemeClr val="tx2"/>
                  </a:solidFill>
                  <a:latin typeface="나눔고딕" pitchFamily="50" charset="-127"/>
                  <a:ea typeface="나눔고딕" pitchFamily="50" charset="-127"/>
                </a:rPr>
                <a:t>환경에서의 정보 수집 </a:t>
              </a:r>
              <a:r>
                <a:rPr kumimoji="0" lang="en-US" altLang="ko-KR" sz="1000" b="1">
                  <a:solidFill>
                    <a:schemeClr val="tx2"/>
                  </a:solidFill>
                  <a:latin typeface="나눔고딕" pitchFamily="50" charset="-127"/>
                  <a:ea typeface="나눔고딕" pitchFamily="50" charset="-127"/>
                </a:rPr>
                <a:t/>
              </a:r>
              <a:br>
                <a:rPr kumimoji="0" lang="en-US" altLang="ko-KR" sz="1000" b="1">
                  <a:solidFill>
                    <a:schemeClr val="tx2"/>
                  </a:solidFill>
                  <a:latin typeface="나눔고딕" pitchFamily="50" charset="-127"/>
                  <a:ea typeface="나눔고딕" pitchFamily="50" charset="-127"/>
                </a:rPr>
              </a:br>
              <a:r>
                <a:rPr kumimoji="0" lang="en-US" altLang="ko-KR" sz="1000" b="1">
                  <a:solidFill>
                    <a:schemeClr val="tx2"/>
                  </a:solidFill>
                  <a:latin typeface="나눔고딕" pitchFamily="50" charset="-127"/>
                  <a:ea typeface="나눔고딕" pitchFamily="50" charset="-127"/>
                </a:rPr>
                <a:t>- </a:t>
              </a:r>
              <a:r>
                <a:rPr kumimoji="0" lang="ko-KR" altLang="en-US" sz="1000" b="1">
                  <a:solidFill>
                    <a:schemeClr val="tx2"/>
                  </a:solidFill>
                  <a:latin typeface="나눔고딕" pitchFamily="50" charset="-127"/>
                  <a:ea typeface="나눔고딕" pitchFamily="50" charset="-127"/>
                </a:rPr>
                <a:t>다양한 스마트 가전</a:t>
              </a:r>
              <a:r>
                <a:rPr kumimoji="0" lang="en-US" altLang="ko-KR" sz="1000" b="1">
                  <a:solidFill>
                    <a:schemeClr val="tx2"/>
                  </a:solidFill>
                  <a:latin typeface="나눔고딕" pitchFamily="50" charset="-127"/>
                  <a:ea typeface="나눔고딕" pitchFamily="50" charset="-127"/>
                </a:rPr>
                <a:t>/</a:t>
              </a:r>
              <a:r>
                <a:rPr kumimoji="0" lang="ko-KR" altLang="en-US" sz="1000" b="1">
                  <a:solidFill>
                    <a:schemeClr val="tx2"/>
                  </a:solidFill>
                  <a:latin typeface="나눔고딕" pitchFamily="50" charset="-127"/>
                  <a:ea typeface="나눔고딕" pitchFamily="50" charset="-127"/>
                </a:rPr>
                <a:t>기기</a:t>
              </a:r>
              <a:endParaRPr kumimoji="0" lang="en-US" altLang="ko-KR" sz="1000" b="1">
                <a:solidFill>
                  <a:schemeClr val="tx2"/>
                </a:solidFill>
                <a:latin typeface="나눔고딕" pitchFamily="50" charset="-127"/>
                <a:ea typeface="나눔고딕" pitchFamily="50" charset="-127"/>
              </a:endParaRPr>
            </a:p>
            <a:p>
              <a:pPr>
                <a:buFont typeface="Arial" pitchFamily="34" charset="0"/>
                <a:buChar char="•"/>
              </a:pPr>
              <a:r>
                <a:rPr kumimoji="0" lang="ko-KR" altLang="en-US" sz="1000" b="1">
                  <a:solidFill>
                    <a:schemeClr val="tx2"/>
                  </a:solidFill>
                  <a:latin typeface="나눔고딕" pitchFamily="50" charset="-127"/>
                  <a:ea typeface="나눔고딕" pitchFamily="50" charset="-127"/>
                </a:rPr>
                <a:t>지능화된 타겟형 </a:t>
              </a:r>
              <a:r>
                <a:rPr kumimoji="0" lang="en-US" altLang="ko-KR" sz="1000" b="1">
                  <a:solidFill>
                    <a:schemeClr val="tx2"/>
                  </a:solidFill>
                  <a:latin typeface="나눔고딕" pitchFamily="50" charset="-127"/>
                  <a:ea typeface="나눔고딕" pitchFamily="50" charset="-127"/>
                </a:rPr>
                <a:t/>
              </a:r>
              <a:br>
                <a:rPr kumimoji="0" lang="en-US" altLang="ko-KR" sz="1000" b="1">
                  <a:solidFill>
                    <a:schemeClr val="tx2"/>
                  </a:solidFill>
                  <a:latin typeface="나눔고딕" pitchFamily="50" charset="-127"/>
                  <a:ea typeface="나눔고딕" pitchFamily="50" charset="-127"/>
                </a:rPr>
              </a:br>
              <a:r>
                <a:rPr kumimoji="0" lang="ko-KR" altLang="en-US" sz="1000" b="1">
                  <a:solidFill>
                    <a:schemeClr val="tx2"/>
                  </a:solidFill>
                  <a:latin typeface="나눔고딕" pitchFamily="50" charset="-127"/>
                  <a:ea typeface="나눔고딕" pitchFamily="50" charset="-127"/>
                </a:rPr>
                <a:t>사이버공격</a:t>
              </a:r>
              <a:r>
                <a:rPr kumimoji="0" lang="en-US" altLang="ko-KR" sz="1000" b="1">
                  <a:solidFill>
                    <a:schemeClr val="tx2"/>
                  </a:solidFill>
                  <a:latin typeface="나눔고딕" pitchFamily="50" charset="-127"/>
                  <a:ea typeface="나눔고딕" pitchFamily="50" charset="-127"/>
                </a:rPr>
                <a:t>(APT)</a:t>
              </a:r>
              <a:endParaRPr kumimoji="0" lang="ko-KR" altLang="en-US" sz="1000" b="1">
                <a:solidFill>
                  <a:schemeClr val="tx2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grpSp>
          <p:nvGrpSpPr>
            <p:cNvPr id="106" name="그룹 5"/>
            <p:cNvGrpSpPr>
              <a:grpSpLocks/>
            </p:cNvGrpSpPr>
            <p:nvPr/>
          </p:nvGrpSpPr>
          <p:grpSpPr bwMode="auto">
            <a:xfrm>
              <a:off x="7574284" y="3384826"/>
              <a:ext cx="1043499" cy="1270631"/>
              <a:chOff x="7574284" y="3384826"/>
              <a:chExt cx="1043499" cy="1270631"/>
            </a:xfrm>
          </p:grpSpPr>
          <p:cxnSp>
            <p:nvCxnSpPr>
              <p:cNvPr id="107" name="구부러진 연결선 106"/>
              <p:cNvCxnSpPr>
                <a:stCxn id="101" idx="0"/>
              </p:cNvCxnSpPr>
              <p:nvPr/>
            </p:nvCxnSpPr>
            <p:spPr>
              <a:xfrm rot="5400000" flipH="1" flipV="1">
                <a:off x="7455311" y="3795186"/>
                <a:ext cx="979259" cy="741431"/>
              </a:xfrm>
              <a:prstGeom prst="curvedConnector3">
                <a:avLst>
                  <a:gd name="adj1" fmla="val 50000"/>
                </a:avLst>
              </a:prstGeom>
              <a:ln w="15875">
                <a:solidFill>
                  <a:srgbClr val="FF0000"/>
                </a:solidFill>
                <a:headEnd type="oval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08" name="Picture 4" descr="C:\Users\Administrator\Desktop\5-red.png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227173" y="3384826"/>
                <a:ext cx="390610" cy="3901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pic>
        <p:nvPicPr>
          <p:cNvPr id="109" name="Picture 2" descr="C:\Users\phyon\Downloads\1354082471_Administrator 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6900" y="2349500"/>
            <a:ext cx="623888" cy="62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10" name="그룹 9230"/>
          <p:cNvGrpSpPr>
            <a:grpSpLocks/>
          </p:cNvGrpSpPr>
          <p:nvPr/>
        </p:nvGrpSpPr>
        <p:grpSpPr bwMode="auto">
          <a:xfrm>
            <a:off x="2492374" y="2349501"/>
            <a:ext cx="3154369" cy="2159619"/>
            <a:chOff x="2494021" y="2490329"/>
            <a:chExt cx="3204995" cy="2018791"/>
          </a:xfrm>
        </p:grpSpPr>
        <p:cxnSp>
          <p:nvCxnSpPr>
            <p:cNvPr id="111" name="구부러진 연결선 110"/>
            <p:cNvCxnSpPr>
              <a:endCxn id="94" idx="2"/>
            </p:cNvCxnSpPr>
            <p:nvPr/>
          </p:nvCxnSpPr>
          <p:spPr>
            <a:xfrm rot="10800000">
              <a:off x="3118099" y="2834707"/>
              <a:ext cx="2580917" cy="1674413"/>
            </a:xfrm>
            <a:prstGeom prst="curvedConnector2">
              <a:avLst/>
            </a:prstGeom>
            <a:ln w="15875">
              <a:solidFill>
                <a:srgbClr val="FF0000"/>
              </a:solidFill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2" name="그룹 9221"/>
            <p:cNvGrpSpPr>
              <a:grpSpLocks/>
            </p:cNvGrpSpPr>
            <p:nvPr/>
          </p:nvGrpSpPr>
          <p:grpSpPr bwMode="auto">
            <a:xfrm>
              <a:off x="2494021" y="2490329"/>
              <a:ext cx="1409753" cy="535268"/>
              <a:chOff x="2503264" y="2490329"/>
              <a:chExt cx="1409753" cy="535268"/>
            </a:xfrm>
          </p:grpSpPr>
          <p:cxnSp>
            <p:nvCxnSpPr>
              <p:cNvPr id="113" name="직선 연결선 112"/>
              <p:cNvCxnSpPr/>
              <p:nvPr/>
            </p:nvCxnSpPr>
            <p:spPr>
              <a:xfrm>
                <a:off x="3216201" y="2764479"/>
                <a:ext cx="696816" cy="103162"/>
              </a:xfrm>
              <a:prstGeom prst="line">
                <a:avLst/>
              </a:prstGeom>
              <a:ln w="19050">
                <a:solidFill>
                  <a:srgbClr val="FF0000"/>
                </a:solidFill>
                <a:headEnd type="none" w="med" len="med"/>
                <a:tailEnd type="non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14" name="직선 연결선 113"/>
              <p:cNvCxnSpPr/>
              <p:nvPr/>
            </p:nvCxnSpPr>
            <p:spPr>
              <a:xfrm flipV="1">
                <a:off x="2503264" y="2793443"/>
                <a:ext cx="595507" cy="196987"/>
              </a:xfrm>
              <a:prstGeom prst="line">
                <a:avLst/>
              </a:prstGeom>
              <a:ln w="19050">
                <a:solidFill>
                  <a:srgbClr val="FF0000"/>
                </a:solidFill>
                <a:headEnd type="none" w="med" len="med"/>
                <a:tailEnd type="non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15" name="직선 연결선 114"/>
              <p:cNvCxnSpPr/>
              <p:nvPr/>
            </p:nvCxnSpPr>
            <p:spPr>
              <a:xfrm flipV="1">
                <a:off x="3194008" y="2490329"/>
                <a:ext cx="337530" cy="239629"/>
              </a:xfrm>
              <a:prstGeom prst="line">
                <a:avLst/>
              </a:prstGeom>
              <a:ln w="19050">
                <a:solidFill>
                  <a:srgbClr val="FF0000"/>
                </a:solidFill>
                <a:headEnd type="none" w="med" len="med"/>
                <a:tailEnd type="non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pic>
            <p:nvPicPr>
              <p:cNvPr id="116" name="Picture 4" descr="C:\Users\Administrator\Desktop\5-red.png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33989" y="2635414"/>
                <a:ext cx="390610" cy="3901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117" name="그룹 116"/>
          <p:cNvGrpSpPr>
            <a:grpSpLocks/>
          </p:cNvGrpSpPr>
          <p:nvPr/>
        </p:nvGrpSpPr>
        <p:grpSpPr bwMode="auto">
          <a:xfrm>
            <a:off x="1306515" y="3068639"/>
            <a:ext cx="1811335" cy="1443071"/>
            <a:chOff x="1306191" y="3212483"/>
            <a:chExt cx="1811480" cy="1298957"/>
          </a:xfrm>
        </p:grpSpPr>
        <p:cxnSp>
          <p:nvCxnSpPr>
            <p:cNvPr id="119" name="구부러진 연결선 118"/>
            <p:cNvCxnSpPr>
              <a:stCxn id="66" idx="0"/>
            </p:cNvCxnSpPr>
            <p:nvPr/>
          </p:nvCxnSpPr>
          <p:spPr>
            <a:xfrm rot="5400000" flipH="1" flipV="1">
              <a:off x="1427504" y="3094344"/>
              <a:ext cx="1295783" cy="1538410"/>
            </a:xfrm>
            <a:prstGeom prst="curvedConnector2">
              <a:avLst/>
            </a:prstGeom>
            <a:ln w="15875">
              <a:solidFill>
                <a:srgbClr val="FF0000"/>
              </a:solidFill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20" name="Picture 4" descr="C:\Users\Administrator\Desktop\5-red.pn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17535" y="3212483"/>
              <a:ext cx="400136" cy="3901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8" name="슬라이드 번호 개체 틀 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F50C08-B111-48CA-9451-ED0C857036E4}" type="slidenum">
              <a:rPr lang="ko-KR" altLang="en-US" smtClean="0"/>
              <a:pPr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82558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37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sz="2500" b="1" dirty="0">
                <a:solidFill>
                  <a:schemeClr val="tx1"/>
                </a:solidFill>
              </a:rPr>
              <a:t>1</a:t>
            </a:r>
            <a:r>
              <a:rPr lang="ko-KR" altLang="en-US" sz="2500" b="1" dirty="0">
                <a:solidFill>
                  <a:schemeClr val="tx1"/>
                </a:solidFill>
              </a:rPr>
              <a:t>단계 </a:t>
            </a:r>
            <a:r>
              <a:rPr lang="en-US" altLang="ko-KR" sz="2500" b="1" dirty="0">
                <a:solidFill>
                  <a:schemeClr val="tx1"/>
                </a:solidFill>
              </a:rPr>
              <a:t>: </a:t>
            </a:r>
            <a:r>
              <a:rPr lang="ko-KR" altLang="en-US" sz="2500" b="1" dirty="0">
                <a:solidFill>
                  <a:schemeClr val="tx1"/>
                </a:solidFill>
              </a:rPr>
              <a:t>수동적 정보수집</a:t>
            </a:r>
          </a:p>
        </p:txBody>
      </p:sp>
      <p:sp>
        <p:nvSpPr>
          <p:cNvPr id="2" name="내용 개체 틀 4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u"/>
            </a:pPr>
            <a:r>
              <a:rPr lang="ko-KR" altLang="en-US" sz="2000" b="1" dirty="0" err="1" smtClean="0">
                <a:solidFill>
                  <a:schemeClr val="accent3"/>
                </a:solidFill>
                <a:latin typeface="+mj-ea"/>
                <a:ea typeface="나눔고딕" panose="020D0604000000000000"/>
                <a:sym typeface="Wingdings" panose="05000000000000000000" pitchFamily="2" charset="2"/>
              </a:rPr>
              <a:t>에셸론</a:t>
            </a:r>
            <a:r>
              <a:rPr lang="ko-KR" altLang="en-US" sz="2000" b="1" dirty="0" smtClean="0">
                <a:solidFill>
                  <a:schemeClr val="accent3"/>
                </a:solidFill>
                <a:latin typeface="+mj-ea"/>
                <a:ea typeface="나눔고딕" panose="020D0604000000000000"/>
                <a:sym typeface="Wingdings" panose="05000000000000000000" pitchFamily="2" charset="2"/>
              </a:rPr>
              <a:t> </a:t>
            </a:r>
            <a:r>
              <a:rPr lang="en-US" altLang="ko-KR" sz="2000" b="1" dirty="0" smtClean="0">
                <a:solidFill>
                  <a:schemeClr val="accent3"/>
                </a:solidFill>
                <a:latin typeface="+mj-ea"/>
                <a:ea typeface="나눔고딕" panose="020D0604000000000000"/>
                <a:sym typeface="Wingdings" panose="05000000000000000000" pitchFamily="2" charset="2"/>
              </a:rPr>
              <a:t>(Echelon)</a:t>
            </a:r>
            <a:endParaRPr lang="en-US" altLang="ko-KR" sz="1500" dirty="0" smtClean="0">
              <a:solidFill>
                <a:schemeClr val="accent3"/>
              </a:solidFill>
              <a:sym typeface="Wingdings" panose="05000000000000000000" pitchFamily="2" charset="2"/>
            </a:endParaRPr>
          </a:p>
          <a:p>
            <a:pPr lvl="1">
              <a:spcBef>
                <a:spcPts val="0"/>
              </a:spcBef>
              <a:spcAft>
                <a:spcPts val="225"/>
              </a:spcAft>
              <a:buFont typeface="Wingdings" panose="05000000000000000000" pitchFamily="2" charset="2"/>
              <a:buChar char="§"/>
            </a:pPr>
            <a:r>
              <a:rPr lang="en-US" altLang="ko-KR" sz="1200" b="1" dirty="0" smtClean="0">
                <a:solidFill>
                  <a:schemeClr val="tx1"/>
                </a:solidFill>
                <a:latin typeface="+mj-ea"/>
                <a:ea typeface="+mj-ea"/>
              </a:rPr>
              <a:t>1947</a:t>
            </a:r>
            <a:r>
              <a:rPr lang="ko-KR" altLang="en-US" sz="1200" b="1" dirty="0" smtClean="0">
                <a:solidFill>
                  <a:schemeClr val="tx1"/>
                </a:solidFill>
                <a:latin typeface="+mj-ea"/>
                <a:ea typeface="+mj-ea"/>
              </a:rPr>
              <a:t>년 </a:t>
            </a:r>
            <a:r>
              <a:rPr lang="en-US" altLang="ko-KR" sz="1200" b="1" dirty="0" smtClean="0">
                <a:solidFill>
                  <a:schemeClr val="tx1"/>
                </a:solidFill>
                <a:latin typeface="+mj-ea"/>
                <a:ea typeface="+mj-ea"/>
              </a:rPr>
              <a:t>UK-USA </a:t>
            </a:r>
            <a:r>
              <a:rPr lang="ko-KR" altLang="en-US" sz="1200" b="1" dirty="0" smtClean="0">
                <a:solidFill>
                  <a:schemeClr val="tx1"/>
                </a:solidFill>
                <a:latin typeface="+mj-ea"/>
                <a:ea typeface="+mj-ea"/>
              </a:rPr>
              <a:t>협정에 의해 시작하여 캐나다</a:t>
            </a:r>
            <a:r>
              <a:rPr lang="en-US" altLang="ko-KR" sz="1200" b="1" dirty="0" smtClean="0">
                <a:solidFill>
                  <a:schemeClr val="tx1"/>
                </a:solidFill>
                <a:latin typeface="+mj-ea"/>
                <a:ea typeface="+mj-ea"/>
              </a:rPr>
              <a:t>, </a:t>
            </a:r>
            <a:r>
              <a:rPr lang="ko-KR" altLang="en-US" sz="1200" b="1" dirty="0" smtClean="0">
                <a:solidFill>
                  <a:schemeClr val="tx1"/>
                </a:solidFill>
                <a:latin typeface="+mj-ea"/>
                <a:ea typeface="+mj-ea"/>
              </a:rPr>
              <a:t>호주</a:t>
            </a:r>
            <a:r>
              <a:rPr lang="en-US" altLang="ko-KR" sz="1200" b="1" dirty="0" smtClean="0">
                <a:solidFill>
                  <a:schemeClr val="tx1"/>
                </a:solidFill>
                <a:latin typeface="+mj-ea"/>
                <a:ea typeface="+mj-ea"/>
              </a:rPr>
              <a:t>, </a:t>
            </a:r>
            <a:r>
              <a:rPr lang="ko-KR" altLang="en-US" sz="1200" b="1" dirty="0" smtClean="0">
                <a:solidFill>
                  <a:schemeClr val="tx1"/>
                </a:solidFill>
                <a:latin typeface="+mj-ea"/>
                <a:ea typeface="+mj-ea"/>
              </a:rPr>
              <a:t>뉴질랜드가 동참</a:t>
            </a:r>
            <a:endParaRPr lang="en-US" altLang="ko-KR" sz="1200" b="1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pPr lvl="1">
              <a:spcBef>
                <a:spcPts val="0"/>
              </a:spcBef>
              <a:spcAft>
                <a:spcPts val="225"/>
              </a:spcAft>
              <a:buFont typeface="Wingdings" panose="05000000000000000000" pitchFamily="2" charset="2"/>
              <a:buChar char="§"/>
            </a:pPr>
            <a:endParaRPr lang="en-US" altLang="ko-KR" sz="1200" b="1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pPr lvl="1">
              <a:spcBef>
                <a:spcPts val="0"/>
              </a:spcBef>
              <a:spcAft>
                <a:spcPts val="225"/>
              </a:spcAft>
              <a:buFont typeface="Wingdings" panose="05000000000000000000" pitchFamily="2" charset="2"/>
              <a:buChar char="§"/>
            </a:pPr>
            <a:r>
              <a:rPr lang="ko-KR" altLang="en-US" sz="1200" b="1" dirty="0" smtClean="0">
                <a:solidFill>
                  <a:schemeClr val="tx1"/>
                </a:solidFill>
                <a:latin typeface="+mj-ea"/>
                <a:ea typeface="+mj-ea"/>
              </a:rPr>
              <a:t>전화</a:t>
            </a:r>
            <a:r>
              <a:rPr lang="en-US" altLang="ko-KR" sz="1200" b="1" dirty="0" smtClean="0">
                <a:solidFill>
                  <a:schemeClr val="tx1"/>
                </a:solidFill>
                <a:latin typeface="+mj-ea"/>
                <a:ea typeface="+mj-ea"/>
              </a:rPr>
              <a:t>, </a:t>
            </a:r>
            <a:r>
              <a:rPr lang="ko-KR" altLang="en-US" sz="1200" b="1" dirty="0" smtClean="0">
                <a:solidFill>
                  <a:schemeClr val="tx1"/>
                </a:solidFill>
                <a:latin typeface="+mj-ea"/>
                <a:ea typeface="+mj-ea"/>
              </a:rPr>
              <a:t>팩스</a:t>
            </a:r>
            <a:r>
              <a:rPr lang="en-US" altLang="ko-KR" sz="1200" b="1" dirty="0" smtClean="0">
                <a:solidFill>
                  <a:schemeClr val="tx1"/>
                </a:solidFill>
                <a:latin typeface="+mj-ea"/>
                <a:ea typeface="+mj-ea"/>
              </a:rPr>
              <a:t>, e-</a:t>
            </a:r>
            <a:r>
              <a:rPr lang="ko-KR" altLang="en-US" sz="1200" b="1" dirty="0" smtClean="0">
                <a:solidFill>
                  <a:schemeClr val="tx1"/>
                </a:solidFill>
                <a:latin typeface="+mj-ea"/>
                <a:ea typeface="+mj-ea"/>
              </a:rPr>
              <a:t>메일</a:t>
            </a:r>
            <a:r>
              <a:rPr lang="en-US" altLang="ko-KR" sz="1200" b="1" dirty="0" smtClean="0">
                <a:solidFill>
                  <a:schemeClr val="tx1"/>
                </a:solidFill>
                <a:latin typeface="+mj-ea"/>
                <a:ea typeface="+mj-ea"/>
              </a:rPr>
              <a:t>, </a:t>
            </a:r>
            <a:r>
              <a:rPr lang="ko-KR" altLang="en-US" sz="1200" b="1" dirty="0" err="1" smtClean="0">
                <a:solidFill>
                  <a:schemeClr val="tx1"/>
                </a:solidFill>
                <a:latin typeface="+mj-ea"/>
                <a:ea typeface="+mj-ea"/>
              </a:rPr>
              <a:t>문자메세지</a:t>
            </a:r>
            <a:r>
              <a:rPr lang="en-US" altLang="ko-KR" sz="1200" b="1" dirty="0" smtClean="0">
                <a:solidFill>
                  <a:schemeClr val="tx1"/>
                </a:solidFill>
                <a:latin typeface="+mj-ea"/>
                <a:ea typeface="+mj-ea"/>
              </a:rPr>
              <a:t>, </a:t>
            </a:r>
            <a:r>
              <a:rPr lang="ko-KR" altLang="en-US" sz="1200" b="1" dirty="0" smtClean="0">
                <a:solidFill>
                  <a:schemeClr val="tx1"/>
                </a:solidFill>
                <a:latin typeface="+mj-ea"/>
                <a:ea typeface="+mj-ea"/>
              </a:rPr>
              <a:t>금융거래</a:t>
            </a:r>
            <a:r>
              <a:rPr lang="en-US" altLang="ko-KR" sz="1200" b="1" dirty="0" smtClean="0">
                <a:solidFill>
                  <a:schemeClr val="tx1"/>
                </a:solidFill>
                <a:latin typeface="+mj-ea"/>
                <a:ea typeface="+mj-ea"/>
              </a:rPr>
              <a:t>, </a:t>
            </a:r>
            <a:r>
              <a:rPr lang="ko-KR" altLang="en-US" sz="1200" b="1" dirty="0" smtClean="0">
                <a:solidFill>
                  <a:schemeClr val="tx1"/>
                </a:solidFill>
                <a:latin typeface="+mj-ea"/>
                <a:ea typeface="+mj-ea"/>
              </a:rPr>
              <a:t>위성송신 등을 대상으로 감청</a:t>
            </a:r>
            <a:endParaRPr lang="en-US" altLang="ko-KR" sz="1200" b="1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pPr lvl="1">
              <a:spcBef>
                <a:spcPts val="0"/>
              </a:spcBef>
              <a:spcAft>
                <a:spcPts val="225"/>
              </a:spcAft>
              <a:buFont typeface="Wingdings" panose="05000000000000000000" pitchFamily="2" charset="2"/>
              <a:buChar char="§"/>
            </a:pPr>
            <a:endParaRPr lang="en-US" altLang="ko-KR" sz="1200" b="1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pPr lvl="1">
              <a:spcBef>
                <a:spcPts val="0"/>
              </a:spcBef>
              <a:spcAft>
                <a:spcPts val="225"/>
              </a:spcAft>
              <a:buFont typeface="Wingdings" panose="05000000000000000000" pitchFamily="2" charset="2"/>
              <a:buChar char="§"/>
            </a:pPr>
            <a:r>
              <a:rPr lang="ko-KR" altLang="en-US" sz="1200" b="1" dirty="0" smtClean="0">
                <a:solidFill>
                  <a:schemeClr val="tx1"/>
                </a:solidFill>
                <a:latin typeface="+mj-ea"/>
                <a:ea typeface="+mj-ea"/>
              </a:rPr>
              <a:t>주요 특징</a:t>
            </a:r>
            <a:endParaRPr lang="en-US" altLang="ko-KR" sz="1200" b="1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pPr lvl="2">
              <a:spcBef>
                <a:spcPts val="0"/>
              </a:spcBef>
              <a:spcAft>
                <a:spcPts val="225"/>
              </a:spcAft>
            </a:pPr>
            <a:r>
              <a:rPr lang="ko-KR" altLang="en-US" sz="900" dirty="0" err="1" smtClean="0">
                <a:solidFill>
                  <a:schemeClr val="tx1"/>
                </a:solidFill>
                <a:latin typeface="+mn-ea"/>
              </a:rPr>
              <a:t>에셸론의</a:t>
            </a:r>
            <a:r>
              <a:rPr lang="ko-KR" altLang="en-US" sz="900" dirty="0" smtClean="0">
                <a:solidFill>
                  <a:schemeClr val="tx1"/>
                </a:solidFill>
                <a:latin typeface="+mn-ea"/>
              </a:rPr>
              <a:t> 주 목표는 민간인</a:t>
            </a:r>
            <a:endParaRPr lang="en-US" altLang="ko-KR" sz="900" dirty="0" smtClean="0">
              <a:solidFill>
                <a:schemeClr val="tx1"/>
              </a:solidFill>
              <a:latin typeface="+mn-ea"/>
            </a:endParaRPr>
          </a:p>
          <a:p>
            <a:pPr lvl="2">
              <a:spcBef>
                <a:spcPts val="0"/>
              </a:spcBef>
              <a:spcAft>
                <a:spcPts val="225"/>
              </a:spcAft>
            </a:pPr>
            <a:r>
              <a:rPr lang="ko-KR" altLang="en-US" sz="900" dirty="0" smtClean="0">
                <a:solidFill>
                  <a:schemeClr val="tx1"/>
                </a:solidFill>
                <a:latin typeface="+mn-ea"/>
              </a:rPr>
              <a:t>다른 스파이 시스템과 달리 비군사적인 목적으로 고안</a:t>
            </a:r>
            <a:endParaRPr lang="en-US" altLang="ko-KR" sz="900" dirty="0" smtClean="0">
              <a:solidFill>
                <a:schemeClr val="tx1"/>
              </a:solidFill>
              <a:latin typeface="+mn-ea"/>
            </a:endParaRPr>
          </a:p>
          <a:p>
            <a:pPr lvl="2">
              <a:spcBef>
                <a:spcPts val="0"/>
              </a:spcBef>
              <a:spcAft>
                <a:spcPts val="225"/>
              </a:spcAft>
            </a:pPr>
            <a:r>
              <a:rPr lang="ko-KR" altLang="en-US" sz="900" dirty="0" smtClean="0">
                <a:solidFill>
                  <a:schemeClr val="tx1"/>
                </a:solidFill>
                <a:latin typeface="+mn-ea"/>
              </a:rPr>
              <a:t>모든 국가 정부</a:t>
            </a:r>
            <a:r>
              <a:rPr lang="en-US" altLang="ko-KR" sz="900" dirty="0" smtClean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sz="900" dirty="0" smtClean="0">
                <a:solidFill>
                  <a:schemeClr val="tx1"/>
                </a:solidFill>
                <a:latin typeface="+mn-ea"/>
              </a:rPr>
              <a:t>조직</a:t>
            </a:r>
            <a:r>
              <a:rPr lang="en-US" altLang="ko-KR" sz="900" dirty="0" smtClean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sz="900" dirty="0" smtClean="0">
                <a:solidFill>
                  <a:schemeClr val="tx1"/>
                </a:solidFill>
                <a:latin typeface="+mn-ea"/>
              </a:rPr>
              <a:t>그리고 기업이 목표</a:t>
            </a:r>
            <a:endParaRPr lang="en-US" altLang="ko-KR" sz="900" dirty="0">
              <a:solidFill>
                <a:schemeClr val="tx1"/>
              </a:solidFill>
              <a:latin typeface="+mn-ea"/>
            </a:endParaRPr>
          </a:p>
          <a:p>
            <a:pPr lvl="1">
              <a:spcBef>
                <a:spcPts val="0"/>
              </a:spcBef>
              <a:spcAft>
                <a:spcPts val="225"/>
              </a:spcAft>
            </a:pPr>
            <a:endParaRPr lang="en-US" altLang="ko-KR" dirty="0" smtClean="0">
              <a:latin typeface="+mn-ea"/>
            </a:endParaRPr>
          </a:p>
          <a:p>
            <a:pPr lvl="1">
              <a:spcBef>
                <a:spcPts val="0"/>
              </a:spcBef>
              <a:spcAft>
                <a:spcPts val="225"/>
              </a:spcAft>
            </a:pPr>
            <a:endParaRPr lang="en-US" altLang="ko-KR" dirty="0">
              <a:latin typeface="+mn-ea"/>
            </a:endParaRPr>
          </a:p>
          <a:p>
            <a:endParaRPr lang="ko-KR" altLang="en-US" dirty="0"/>
          </a:p>
        </p:txBody>
      </p:sp>
      <p:pic>
        <p:nvPicPr>
          <p:cNvPr id="3" name="Picture 2" descr="http://www.davidicke.com/wordpress/wp-content/uploads/legacy_images/stories/July20138/eagle_circle_bi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248" y="1419659"/>
            <a:ext cx="1801813" cy="173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4" descr="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7" t="4819" r="1712" b="3877"/>
          <a:stretch>
            <a:fillRect/>
          </a:stretch>
        </p:blipFill>
        <p:spPr bwMode="auto">
          <a:xfrm>
            <a:off x="5110288" y="3195909"/>
            <a:ext cx="3660775" cy="262854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://cfile22.uf.tistory.com/image/270AFA3751E3533626898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200" y="3195909"/>
            <a:ext cx="4695825" cy="262854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12996" y="5889314"/>
            <a:ext cx="4583360" cy="492443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UKUSA </a:t>
            </a:r>
            <a:r>
              <a:rPr lang="ko-KR" altLang="en-US" sz="10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협정</a:t>
            </a:r>
            <a:endParaRPr lang="en-US" altLang="ko-KR" sz="10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1946</a:t>
            </a: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년 영국과 미국이 체결한 비밀협정</a:t>
            </a: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국가 안보를 위해 수집하는 매우 민감한 비밀정보 등을 공유하며 이후 호주</a:t>
            </a: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뉴질랜드</a:t>
            </a: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캐나다가 참여</a:t>
            </a: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 회원국들을 </a:t>
            </a: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Five Eyes(FVEY)</a:t>
            </a: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라 부름</a:t>
            </a:r>
            <a:endParaRPr lang="ko-KR" altLang="en-US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F50C08-B111-48CA-9451-ED0C857036E4}" type="slidenum">
              <a:rPr lang="ko-KR" altLang="en-US" smtClean="0"/>
              <a:pPr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62346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37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sz="2500" b="1" dirty="0">
                <a:solidFill>
                  <a:schemeClr val="tx1"/>
                </a:solidFill>
              </a:rPr>
              <a:t>2</a:t>
            </a:r>
            <a:r>
              <a:rPr lang="ko-KR" altLang="en-US" sz="2500" b="1" dirty="0">
                <a:solidFill>
                  <a:schemeClr val="tx1"/>
                </a:solidFill>
              </a:rPr>
              <a:t>단계 </a:t>
            </a:r>
            <a:r>
              <a:rPr lang="en-US" altLang="ko-KR" sz="2500" b="1" dirty="0">
                <a:solidFill>
                  <a:schemeClr val="tx1"/>
                </a:solidFill>
              </a:rPr>
              <a:t>: </a:t>
            </a:r>
            <a:r>
              <a:rPr lang="ko-KR" altLang="en-US" sz="2500" b="1" dirty="0">
                <a:solidFill>
                  <a:schemeClr val="tx1"/>
                </a:solidFill>
              </a:rPr>
              <a:t>적극적 정보수집</a:t>
            </a:r>
          </a:p>
        </p:txBody>
      </p:sp>
      <p:sp>
        <p:nvSpPr>
          <p:cNvPr id="2" name="내용 개체 틀 4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u"/>
            </a:pPr>
            <a:r>
              <a:rPr lang="en-US" altLang="ko-KR" sz="2000" b="1" dirty="0">
                <a:solidFill>
                  <a:schemeClr val="accent3"/>
                </a:solidFill>
                <a:latin typeface="+mj-ea"/>
                <a:ea typeface="나눔고딕" panose="020D0604000000000000"/>
              </a:rPr>
              <a:t>IT </a:t>
            </a:r>
            <a:r>
              <a:rPr lang="ko-KR" altLang="en-US" sz="2000" b="1" dirty="0">
                <a:solidFill>
                  <a:schemeClr val="accent3"/>
                </a:solidFill>
                <a:latin typeface="+mj-ea"/>
                <a:ea typeface="나눔고딕" panose="020D0604000000000000"/>
              </a:rPr>
              <a:t>기술을 활용한 정보 수집 </a:t>
            </a:r>
            <a:r>
              <a:rPr lang="en-US" altLang="ko-KR" sz="2000" b="1" dirty="0">
                <a:solidFill>
                  <a:schemeClr val="accent3"/>
                </a:solidFill>
                <a:latin typeface="+mj-ea"/>
                <a:ea typeface="나눔고딕" panose="020D0604000000000000"/>
              </a:rPr>
              <a:t>– </a:t>
            </a:r>
            <a:r>
              <a:rPr lang="ko-KR" altLang="en-US" sz="2000" b="1" dirty="0">
                <a:solidFill>
                  <a:schemeClr val="accent3"/>
                </a:solidFill>
                <a:latin typeface="+mj-ea"/>
                <a:ea typeface="나눔고딕" panose="020D0604000000000000"/>
              </a:rPr>
              <a:t>독일 테러 </a:t>
            </a:r>
            <a:r>
              <a:rPr lang="ko-KR" altLang="en-US" sz="2000" b="1" dirty="0" err="1" smtClean="0">
                <a:solidFill>
                  <a:schemeClr val="accent3"/>
                </a:solidFill>
                <a:latin typeface="+mj-ea"/>
                <a:ea typeface="나눔고딕" panose="020D0604000000000000"/>
              </a:rPr>
              <a:t>대처법</a:t>
            </a:r>
            <a:endParaRPr lang="en-US" altLang="ko-KR" sz="2000" b="1" dirty="0" smtClean="0">
              <a:solidFill>
                <a:schemeClr val="accent3"/>
              </a:solidFill>
              <a:latin typeface="+mj-ea"/>
              <a:ea typeface="나눔고딕" panose="020D0604000000000000"/>
            </a:endParaRPr>
          </a:p>
          <a:p>
            <a:pPr>
              <a:buFont typeface="Wingdings" panose="05000000000000000000" pitchFamily="2" charset="2"/>
              <a:buChar char="u"/>
            </a:pPr>
            <a:endParaRPr lang="ko-KR" altLang="en-US" sz="1500" dirty="0">
              <a:solidFill>
                <a:schemeClr val="accent3"/>
              </a:solidFill>
              <a:latin typeface="맑은고딕"/>
              <a:ea typeface="나눔명조" panose="02020603020101020101" pitchFamily="18" charset="-127"/>
            </a:endParaRPr>
          </a:p>
          <a:p>
            <a:pPr lvl="1">
              <a:spcBef>
                <a:spcPts val="0"/>
              </a:spcBef>
              <a:spcAft>
                <a:spcPts val="225"/>
              </a:spcAft>
              <a:buFont typeface="Wingdings" panose="05000000000000000000" pitchFamily="2" charset="2"/>
              <a:buChar char="§"/>
            </a:pPr>
            <a:r>
              <a:rPr lang="en-US" altLang="ko-KR" sz="1200" b="1" dirty="0" smtClean="0">
                <a:solidFill>
                  <a:schemeClr val="tx1"/>
                </a:solidFill>
                <a:latin typeface="+mj-ea"/>
                <a:ea typeface="+mj-ea"/>
              </a:rPr>
              <a:t>2008</a:t>
            </a:r>
            <a:r>
              <a:rPr lang="ko-KR" altLang="en-US" sz="1200" b="1" dirty="0" smtClean="0">
                <a:solidFill>
                  <a:schemeClr val="tx1"/>
                </a:solidFill>
                <a:latin typeface="+mj-ea"/>
                <a:ea typeface="+mj-ea"/>
              </a:rPr>
              <a:t>년</a:t>
            </a:r>
            <a:r>
              <a:rPr lang="en-US" altLang="ko-KR" sz="1200" b="1" dirty="0" smtClean="0">
                <a:solidFill>
                  <a:schemeClr val="tx1"/>
                </a:solidFill>
                <a:latin typeface="+mj-ea"/>
                <a:ea typeface="+mj-ea"/>
              </a:rPr>
              <a:t>, </a:t>
            </a:r>
            <a:r>
              <a:rPr lang="ko-KR" altLang="en-US" sz="1200" b="1" dirty="0" smtClean="0">
                <a:solidFill>
                  <a:schemeClr val="tx1"/>
                </a:solidFill>
                <a:latin typeface="+mj-ea"/>
                <a:ea typeface="+mj-ea"/>
              </a:rPr>
              <a:t>테러 및 범죄 방지를 위한 감시용 소프트웨어 사용 법안 통과</a:t>
            </a:r>
            <a:endParaRPr lang="en-US" altLang="ko-KR" sz="1200" b="1" dirty="0">
              <a:solidFill>
                <a:schemeClr val="tx1"/>
              </a:solidFill>
              <a:latin typeface="+mj-ea"/>
              <a:ea typeface="+mj-ea"/>
            </a:endParaRPr>
          </a:p>
          <a:p>
            <a:pPr marL="342900" lvl="1" indent="0">
              <a:spcBef>
                <a:spcPts val="0"/>
              </a:spcBef>
              <a:spcAft>
                <a:spcPts val="225"/>
              </a:spcAft>
              <a:buNone/>
            </a:pPr>
            <a:endParaRPr lang="ko-KR" altLang="en-US" dirty="0">
              <a:latin typeface="+mj-ea"/>
            </a:endParaRPr>
          </a:p>
          <a:p>
            <a:pPr lvl="1">
              <a:spcBef>
                <a:spcPts val="0"/>
              </a:spcBef>
              <a:spcAft>
                <a:spcPts val="225"/>
              </a:spcAft>
            </a:pPr>
            <a:endParaRPr lang="en-US" altLang="ko-KR" dirty="0">
              <a:latin typeface="+mn-ea"/>
            </a:endParaRPr>
          </a:p>
          <a:p>
            <a:endParaRPr lang="ko-KR" altLang="en-US" dirty="0"/>
          </a:p>
        </p:txBody>
      </p:sp>
      <p:sp>
        <p:nvSpPr>
          <p:cNvPr id="6" name="슬라이드 번호 개체 틀 9"/>
          <p:cNvSpPr txBox="1">
            <a:spLocks/>
          </p:cNvSpPr>
          <p:nvPr/>
        </p:nvSpPr>
        <p:spPr>
          <a:xfrm>
            <a:off x="0" y="6497638"/>
            <a:ext cx="9144000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200" b="1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7" name="내용 개체 틀 1"/>
          <p:cNvSpPr txBox="1">
            <a:spLocks/>
          </p:cNvSpPr>
          <p:nvPr/>
        </p:nvSpPr>
        <p:spPr>
          <a:xfrm>
            <a:off x="457200" y="1495209"/>
            <a:ext cx="8229600" cy="52731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1950" indent="-36195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Wingdings" panose="05000000000000000000" pitchFamily="2" charset="2"/>
              <a:buChar char="v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2925" indent="-180975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9625" indent="-180975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None/>
            </a:pPr>
            <a:endParaRPr lang="ko-KR" altLang="en-US" sz="1200" dirty="0">
              <a:latin typeface="+mj-ea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719931" y="2223606"/>
            <a:ext cx="7704138" cy="3816350"/>
            <a:chOff x="683568" y="2204864"/>
            <a:chExt cx="7704138" cy="3816350"/>
          </a:xfrm>
        </p:grpSpPr>
        <p:sp>
          <p:nvSpPr>
            <p:cNvPr id="9" name="직사각형 8"/>
            <p:cNvSpPr/>
            <p:nvPr/>
          </p:nvSpPr>
          <p:spPr>
            <a:xfrm>
              <a:off x="4591993" y="2381077"/>
              <a:ext cx="3568700" cy="111442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>
                <a:solidFill>
                  <a:schemeClr val="tx2"/>
                </a:solidFill>
                <a:latin typeface="나눔고딕" panose="020D0604000000000000" charset="-127"/>
                <a:ea typeface="나눔고딕" panose="020D0604000000000000" charset="-127"/>
              </a:endParaRPr>
            </a:p>
          </p:txBody>
        </p:sp>
        <p:pic>
          <p:nvPicPr>
            <p:cNvPr id="10" name="Picture 12" descr="j015639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915843" y="2649364"/>
              <a:ext cx="912813" cy="6159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" name="Picture 12" descr="j015639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5955656" y="2649364"/>
              <a:ext cx="912812" cy="6159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" name="Picture 12" descr="j015639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7046268" y="2649364"/>
              <a:ext cx="912813" cy="6159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" name="TextBox 9"/>
            <p:cNvSpPr txBox="1">
              <a:spLocks noChangeArrowheads="1"/>
            </p:cNvSpPr>
            <p:nvPr/>
          </p:nvSpPr>
          <p:spPr bwMode="auto">
            <a:xfrm>
              <a:off x="7360593" y="2358852"/>
              <a:ext cx="762000" cy="2778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ea typeface="맑은 고딕" pitchFamily="50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itchFamily="34" charset="0"/>
                  <a:ea typeface="맑은 고딕" pitchFamily="50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itchFamily="34" charset="0"/>
                  <a:ea typeface="맑은 고딕" pitchFamily="50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itchFamily="34" charset="0"/>
                  <a:ea typeface="맑은 고딕" pitchFamily="50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itchFamily="34" charset="0"/>
                  <a:ea typeface="맑은 고딕" pitchFamily="50" charset="-127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맑은 고딕" pitchFamily="50" charset="-127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맑은 고딕" pitchFamily="50" charset="-127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맑은 고딕" pitchFamily="50" charset="-127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맑은 고딕" pitchFamily="50" charset="-127"/>
                </a:defRPr>
              </a:lvl9pPr>
            </a:lstStyle>
            <a:p>
              <a:r>
                <a:rPr kumimoji="0" lang="ko-KR" altLang="en-US" sz="1200" b="1">
                  <a:solidFill>
                    <a:schemeClr val="tx2"/>
                  </a:solidFill>
                  <a:latin typeface="나눔고딕" pitchFamily="50" charset="-127"/>
                  <a:ea typeface="나눔고딕" pitchFamily="50" charset="-127"/>
                </a:rPr>
                <a:t>감시대상</a:t>
              </a:r>
            </a:p>
          </p:txBody>
        </p:sp>
        <p:cxnSp>
          <p:nvCxnSpPr>
            <p:cNvPr id="14" name="꺾인 연결선 13"/>
            <p:cNvCxnSpPr/>
            <p:nvPr/>
          </p:nvCxnSpPr>
          <p:spPr>
            <a:xfrm rot="5400000" flipH="1" flipV="1">
              <a:off x="2488555" y="2298527"/>
              <a:ext cx="1393825" cy="2711450"/>
            </a:xfrm>
            <a:prstGeom prst="bentConnector2">
              <a:avLst/>
            </a:prstGeom>
            <a:ln w="15875">
              <a:solidFill>
                <a:schemeClr val="bg1">
                  <a:lumMod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타원 14"/>
            <p:cNvSpPr/>
            <p:nvPr/>
          </p:nvSpPr>
          <p:spPr>
            <a:xfrm>
              <a:off x="1907531" y="3049414"/>
              <a:ext cx="215900" cy="2159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000" b="1" dirty="0">
                  <a:solidFill>
                    <a:schemeClr val="tx2"/>
                  </a:solidFill>
                  <a:latin typeface="나눔고딕" panose="020D0604000000000000" charset="-127"/>
                  <a:ea typeface="나눔고딕" panose="020D0604000000000000" charset="-127"/>
                </a:rPr>
                <a:t>1</a:t>
              </a:r>
              <a:endParaRPr kumimoji="0" lang="ko-KR" altLang="en-US" sz="1000" b="1" dirty="0">
                <a:solidFill>
                  <a:schemeClr val="tx2"/>
                </a:solidFill>
                <a:latin typeface="나눔고딕" panose="020D0604000000000000" charset="-127"/>
                <a:ea typeface="나눔고딕" panose="020D0604000000000000" charset="-127"/>
              </a:endParaRPr>
            </a:p>
          </p:txBody>
        </p:sp>
        <p:sp>
          <p:nvSpPr>
            <p:cNvPr id="16" name="TextBox 12"/>
            <p:cNvSpPr txBox="1">
              <a:spLocks noChangeArrowheads="1"/>
            </p:cNvSpPr>
            <p:nvPr/>
          </p:nvSpPr>
          <p:spPr bwMode="auto">
            <a:xfrm>
              <a:off x="2144068" y="3019252"/>
              <a:ext cx="2220913" cy="276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ea typeface="맑은 고딕" pitchFamily="50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itchFamily="34" charset="0"/>
                  <a:ea typeface="맑은 고딕" pitchFamily="50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itchFamily="34" charset="0"/>
                  <a:ea typeface="맑은 고딕" pitchFamily="50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itchFamily="34" charset="0"/>
                  <a:ea typeface="맑은 고딕" pitchFamily="50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itchFamily="34" charset="0"/>
                  <a:ea typeface="맑은 고딕" pitchFamily="50" charset="-127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맑은 고딕" pitchFamily="50" charset="-127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맑은 고딕" pitchFamily="50" charset="-127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맑은 고딕" pitchFamily="50" charset="-127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맑은 고딕" pitchFamily="50" charset="-127"/>
                </a:defRPr>
              </a:lvl9pPr>
            </a:lstStyle>
            <a:p>
              <a:r>
                <a:rPr kumimoji="0" lang="ko-KR" altLang="en-US" sz="1200" b="1">
                  <a:solidFill>
                    <a:schemeClr val="tx2"/>
                  </a:solidFill>
                  <a:latin typeface="나눔고딕" pitchFamily="50" charset="-127"/>
                  <a:ea typeface="나눔고딕" pitchFamily="50" charset="-127"/>
                </a:rPr>
                <a:t>감시용 소프트웨어</a:t>
              </a:r>
              <a:r>
                <a:rPr kumimoji="0" lang="en-US" altLang="ko-KR" sz="1200" b="1">
                  <a:solidFill>
                    <a:schemeClr val="tx2"/>
                  </a:solidFill>
                  <a:latin typeface="나눔고딕" pitchFamily="50" charset="-127"/>
                  <a:ea typeface="나눔고딕" pitchFamily="50" charset="-127"/>
                </a:rPr>
                <a:t>(R2D2) </a:t>
              </a:r>
              <a:r>
                <a:rPr kumimoji="0" lang="ko-KR" altLang="en-US" sz="1200" b="1">
                  <a:solidFill>
                    <a:schemeClr val="tx2"/>
                  </a:solidFill>
                  <a:latin typeface="나눔고딕" pitchFamily="50" charset="-127"/>
                  <a:ea typeface="나눔고딕" pitchFamily="50" charset="-127"/>
                </a:rPr>
                <a:t>감염</a:t>
              </a:r>
            </a:p>
          </p:txBody>
        </p:sp>
        <p:sp>
          <p:nvSpPr>
            <p:cNvPr id="17" name="원형 화살표 16"/>
            <p:cNvSpPr/>
            <p:nvPr/>
          </p:nvSpPr>
          <p:spPr>
            <a:xfrm rot="11857719">
              <a:off x="5644506" y="3066877"/>
              <a:ext cx="227012" cy="227012"/>
            </a:xfrm>
            <a:prstGeom prst="circularArrow">
              <a:avLst>
                <a:gd name="adj1" fmla="val 12500"/>
                <a:gd name="adj2" fmla="val 1142319"/>
                <a:gd name="adj3" fmla="val 20457681"/>
                <a:gd name="adj4" fmla="val 1047460"/>
                <a:gd name="adj5" fmla="val 4281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>
                <a:solidFill>
                  <a:schemeClr val="tx2"/>
                </a:solidFill>
                <a:latin typeface="나눔고딕" panose="020D0604000000000000" charset="-127"/>
                <a:ea typeface="나눔고딕" panose="020D0604000000000000" charset="-127"/>
              </a:endParaRPr>
            </a:p>
          </p:txBody>
        </p:sp>
        <p:sp>
          <p:nvSpPr>
            <p:cNvPr id="18" name="원형 화살표 17"/>
            <p:cNvSpPr/>
            <p:nvPr/>
          </p:nvSpPr>
          <p:spPr>
            <a:xfrm rot="11857719">
              <a:off x="6652568" y="3066877"/>
              <a:ext cx="227013" cy="227012"/>
            </a:xfrm>
            <a:prstGeom prst="circularArrow">
              <a:avLst>
                <a:gd name="adj1" fmla="val 12500"/>
                <a:gd name="adj2" fmla="val 1142319"/>
                <a:gd name="adj3" fmla="val 20457681"/>
                <a:gd name="adj4" fmla="val 1047460"/>
                <a:gd name="adj5" fmla="val 4281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>
                <a:solidFill>
                  <a:schemeClr val="tx2"/>
                </a:solidFill>
                <a:latin typeface="나눔고딕" panose="020D0604000000000000" charset="-127"/>
                <a:ea typeface="나눔고딕" panose="020D0604000000000000" charset="-127"/>
              </a:endParaRPr>
            </a:p>
          </p:txBody>
        </p:sp>
        <p:sp>
          <p:nvSpPr>
            <p:cNvPr id="19" name="원형 화살표 18"/>
            <p:cNvSpPr/>
            <p:nvPr/>
          </p:nvSpPr>
          <p:spPr>
            <a:xfrm rot="11857719">
              <a:off x="7755881" y="3066877"/>
              <a:ext cx="227012" cy="227012"/>
            </a:xfrm>
            <a:prstGeom prst="circularArrow">
              <a:avLst>
                <a:gd name="adj1" fmla="val 12500"/>
                <a:gd name="adj2" fmla="val 1142319"/>
                <a:gd name="adj3" fmla="val 20457681"/>
                <a:gd name="adj4" fmla="val 1047460"/>
                <a:gd name="adj5" fmla="val 4281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>
                <a:solidFill>
                  <a:schemeClr val="tx2"/>
                </a:solidFill>
                <a:latin typeface="나눔고딕" panose="020D0604000000000000" charset="-127"/>
                <a:ea typeface="나눔고딕" panose="020D0604000000000000" charset="-127"/>
              </a:endParaRPr>
            </a:p>
          </p:txBody>
        </p:sp>
        <p:sp>
          <p:nvSpPr>
            <p:cNvPr id="20" name="타원 19"/>
            <p:cNvSpPr/>
            <p:nvPr/>
          </p:nvSpPr>
          <p:spPr>
            <a:xfrm>
              <a:off x="5654031" y="3527252"/>
              <a:ext cx="215900" cy="2159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000" b="1" dirty="0">
                  <a:solidFill>
                    <a:schemeClr val="tx2"/>
                  </a:solidFill>
                  <a:latin typeface="나눔고딕" panose="020D0604000000000000" charset="-127"/>
                  <a:ea typeface="나눔고딕" panose="020D0604000000000000" charset="-127"/>
                </a:rPr>
                <a:t>2</a:t>
              </a:r>
              <a:endParaRPr kumimoji="0" lang="ko-KR" altLang="en-US" sz="1000" b="1" dirty="0">
                <a:solidFill>
                  <a:schemeClr val="tx2"/>
                </a:solidFill>
                <a:latin typeface="나눔고딕" panose="020D0604000000000000" charset="-127"/>
                <a:ea typeface="나눔고딕" panose="020D0604000000000000" charset="-127"/>
              </a:endParaRPr>
            </a:p>
          </p:txBody>
        </p:sp>
        <p:sp>
          <p:nvSpPr>
            <p:cNvPr id="21" name="TextBox 17"/>
            <p:cNvSpPr txBox="1">
              <a:spLocks noChangeArrowheads="1"/>
            </p:cNvSpPr>
            <p:nvPr/>
          </p:nvSpPr>
          <p:spPr bwMode="auto">
            <a:xfrm>
              <a:off x="5890568" y="3497089"/>
              <a:ext cx="2220913" cy="276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ea typeface="맑은 고딕" pitchFamily="50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itchFamily="34" charset="0"/>
                  <a:ea typeface="맑은 고딕" pitchFamily="50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itchFamily="34" charset="0"/>
                  <a:ea typeface="맑은 고딕" pitchFamily="50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itchFamily="34" charset="0"/>
                  <a:ea typeface="맑은 고딕" pitchFamily="50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itchFamily="34" charset="0"/>
                  <a:ea typeface="맑은 고딕" pitchFamily="50" charset="-127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맑은 고딕" pitchFamily="50" charset="-127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맑은 고딕" pitchFamily="50" charset="-127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맑은 고딕" pitchFamily="50" charset="-127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맑은 고딕" pitchFamily="50" charset="-127"/>
                </a:defRPr>
              </a:lvl9pPr>
            </a:lstStyle>
            <a:p>
              <a:r>
                <a:rPr kumimoji="0" lang="ko-KR" altLang="en-US" sz="1200" b="1">
                  <a:solidFill>
                    <a:schemeClr val="tx2"/>
                  </a:solidFill>
                  <a:latin typeface="나눔고딕" pitchFamily="50" charset="-127"/>
                  <a:ea typeface="나눔고딕" pitchFamily="50" charset="-127"/>
                </a:rPr>
                <a:t>감시용 소프트웨어</a:t>
              </a:r>
              <a:r>
                <a:rPr kumimoji="0" lang="en-US" altLang="ko-KR" sz="1200" b="1">
                  <a:solidFill>
                    <a:schemeClr val="tx2"/>
                  </a:solidFill>
                  <a:latin typeface="나눔고딕" pitchFamily="50" charset="-127"/>
                  <a:ea typeface="나눔고딕" pitchFamily="50" charset="-127"/>
                </a:rPr>
                <a:t>(R2D2) </a:t>
              </a:r>
              <a:r>
                <a:rPr kumimoji="0" lang="ko-KR" altLang="en-US" sz="1200" b="1">
                  <a:solidFill>
                    <a:schemeClr val="tx2"/>
                  </a:solidFill>
                  <a:latin typeface="나눔고딕" pitchFamily="50" charset="-127"/>
                  <a:ea typeface="나눔고딕" pitchFamily="50" charset="-127"/>
                </a:rPr>
                <a:t>동작</a:t>
              </a:r>
            </a:p>
          </p:txBody>
        </p:sp>
        <p:pic>
          <p:nvPicPr>
            <p:cNvPr id="22" name="그림 1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0256" y="4040014"/>
              <a:ext cx="703262" cy="1155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3" name="직사각형 22"/>
            <p:cNvSpPr/>
            <p:nvPr/>
          </p:nvSpPr>
          <p:spPr bwMode="auto">
            <a:xfrm>
              <a:off x="6544618" y="3936827"/>
              <a:ext cx="1449388" cy="207962"/>
            </a:xfrm>
            <a:prstGeom prst="rect">
              <a:avLst/>
            </a:prstGeom>
            <a:gradFill>
              <a:gsLst>
                <a:gs pos="0">
                  <a:schemeClr val="bg1">
                    <a:lumMod val="90000"/>
                  </a:schemeClr>
                </a:gs>
                <a:gs pos="80000">
                  <a:schemeClr val="bg1">
                    <a:lumMod val="100000"/>
                  </a:schemeClr>
                </a:gs>
                <a:gs pos="100000">
                  <a:schemeClr val="bg1">
                    <a:lumMod val="90000"/>
                  </a:schemeClr>
                </a:gs>
              </a:gsLst>
            </a:gradFill>
            <a:ln>
              <a:solidFill>
                <a:schemeClr val="bg1">
                  <a:lumMod val="50000"/>
                  <a:alpha val="90000"/>
                </a:schemeClr>
              </a:solidFill>
            </a:ln>
          </p:spPr>
          <p:style>
            <a:lnRef idx="1">
              <a:schemeClr val="accent1">
                <a:alpha val="90000"/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alpha val="9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000" b="1" dirty="0">
                  <a:solidFill>
                    <a:schemeClr val="tx2"/>
                  </a:solidFill>
                  <a:latin typeface="나눔고딕" panose="020D0604000000000000" charset="-127"/>
                  <a:ea typeface="나눔고딕" panose="020D0604000000000000" charset="-127"/>
                </a:rPr>
                <a:t>키 입력 감시</a:t>
              </a:r>
            </a:p>
          </p:txBody>
        </p:sp>
        <p:sp>
          <p:nvSpPr>
            <p:cNvPr id="24" name="직사각형 23"/>
            <p:cNvSpPr/>
            <p:nvPr/>
          </p:nvSpPr>
          <p:spPr bwMode="auto">
            <a:xfrm>
              <a:off x="6544618" y="4227339"/>
              <a:ext cx="1449388" cy="209550"/>
            </a:xfrm>
            <a:prstGeom prst="rect">
              <a:avLst/>
            </a:prstGeom>
            <a:gradFill>
              <a:gsLst>
                <a:gs pos="0">
                  <a:schemeClr val="bg1">
                    <a:lumMod val="90000"/>
                  </a:schemeClr>
                </a:gs>
                <a:gs pos="80000">
                  <a:schemeClr val="bg1">
                    <a:lumMod val="100000"/>
                  </a:schemeClr>
                </a:gs>
                <a:gs pos="100000">
                  <a:schemeClr val="bg1">
                    <a:lumMod val="90000"/>
                  </a:schemeClr>
                </a:gs>
              </a:gsLst>
            </a:gradFill>
            <a:ln>
              <a:solidFill>
                <a:schemeClr val="bg1">
                  <a:lumMod val="50000"/>
                  <a:alpha val="90000"/>
                </a:schemeClr>
              </a:solidFill>
            </a:ln>
          </p:spPr>
          <p:style>
            <a:lnRef idx="1">
              <a:schemeClr val="accent1">
                <a:alpha val="90000"/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alpha val="9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000" b="1" dirty="0">
                  <a:solidFill>
                    <a:schemeClr val="tx2"/>
                  </a:solidFill>
                  <a:latin typeface="나눔고딕" panose="020D0604000000000000" charset="-127"/>
                  <a:ea typeface="나눔고딕" panose="020D0604000000000000" charset="-127"/>
                </a:rPr>
                <a:t>VoIP </a:t>
              </a:r>
              <a:r>
                <a:rPr kumimoji="0" lang="ko-KR" altLang="en-US" sz="1000" b="1" dirty="0">
                  <a:solidFill>
                    <a:schemeClr val="tx2"/>
                  </a:solidFill>
                  <a:latin typeface="나눔고딕" panose="020D0604000000000000" charset="-127"/>
                  <a:ea typeface="나눔고딕" panose="020D0604000000000000" charset="-127"/>
                </a:rPr>
                <a:t>통화 녹음</a:t>
              </a:r>
            </a:p>
          </p:txBody>
        </p:sp>
        <p:sp>
          <p:nvSpPr>
            <p:cNvPr id="25" name="직사각형 24"/>
            <p:cNvSpPr/>
            <p:nvPr/>
          </p:nvSpPr>
          <p:spPr bwMode="auto">
            <a:xfrm>
              <a:off x="6544618" y="4514677"/>
              <a:ext cx="1449388" cy="207962"/>
            </a:xfrm>
            <a:prstGeom prst="rect">
              <a:avLst/>
            </a:prstGeom>
            <a:gradFill>
              <a:gsLst>
                <a:gs pos="0">
                  <a:schemeClr val="bg1">
                    <a:lumMod val="90000"/>
                  </a:schemeClr>
                </a:gs>
                <a:gs pos="80000">
                  <a:schemeClr val="bg1">
                    <a:lumMod val="100000"/>
                  </a:schemeClr>
                </a:gs>
                <a:gs pos="100000">
                  <a:schemeClr val="bg1">
                    <a:lumMod val="90000"/>
                  </a:schemeClr>
                </a:gs>
              </a:gsLst>
            </a:gradFill>
            <a:ln>
              <a:solidFill>
                <a:schemeClr val="bg1">
                  <a:lumMod val="50000"/>
                  <a:alpha val="90000"/>
                </a:schemeClr>
              </a:solidFill>
            </a:ln>
          </p:spPr>
          <p:style>
            <a:lnRef idx="1">
              <a:schemeClr val="accent1">
                <a:alpha val="90000"/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alpha val="9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000" b="1" dirty="0">
                  <a:solidFill>
                    <a:schemeClr val="tx2"/>
                  </a:solidFill>
                  <a:latin typeface="나눔고딕" panose="020D0604000000000000" charset="-127"/>
                  <a:ea typeface="나눔고딕" panose="020D0604000000000000" charset="-127"/>
                </a:rPr>
                <a:t>화면 </a:t>
              </a:r>
              <a:r>
                <a:rPr kumimoji="0" lang="ko-KR" altLang="en-US" sz="1000" b="1" dirty="0" err="1">
                  <a:solidFill>
                    <a:schemeClr val="tx2"/>
                  </a:solidFill>
                  <a:latin typeface="나눔고딕" panose="020D0604000000000000" charset="-127"/>
                  <a:ea typeface="나눔고딕" panose="020D0604000000000000" charset="-127"/>
                </a:rPr>
                <a:t>캡쳐</a:t>
              </a:r>
              <a:endParaRPr kumimoji="0" lang="ko-KR" altLang="en-US" sz="1000" b="1" dirty="0">
                <a:solidFill>
                  <a:schemeClr val="tx2"/>
                </a:solidFill>
                <a:latin typeface="나눔고딕" panose="020D0604000000000000" charset="-127"/>
                <a:ea typeface="나눔고딕" panose="020D0604000000000000" charset="-127"/>
              </a:endParaRPr>
            </a:p>
          </p:txBody>
        </p:sp>
        <p:sp>
          <p:nvSpPr>
            <p:cNvPr id="26" name="직사각형 25"/>
            <p:cNvSpPr/>
            <p:nvPr/>
          </p:nvSpPr>
          <p:spPr bwMode="auto">
            <a:xfrm>
              <a:off x="6544618" y="4811539"/>
              <a:ext cx="1449388" cy="207963"/>
            </a:xfrm>
            <a:prstGeom prst="rect">
              <a:avLst/>
            </a:prstGeom>
            <a:gradFill>
              <a:gsLst>
                <a:gs pos="0">
                  <a:schemeClr val="bg1">
                    <a:lumMod val="90000"/>
                  </a:schemeClr>
                </a:gs>
                <a:gs pos="80000">
                  <a:schemeClr val="bg1">
                    <a:lumMod val="100000"/>
                  </a:schemeClr>
                </a:gs>
                <a:gs pos="100000">
                  <a:schemeClr val="bg1">
                    <a:lumMod val="90000"/>
                  </a:schemeClr>
                </a:gs>
              </a:gsLst>
            </a:gradFill>
            <a:ln>
              <a:solidFill>
                <a:schemeClr val="bg1">
                  <a:lumMod val="50000"/>
                  <a:alpha val="90000"/>
                </a:schemeClr>
              </a:solidFill>
            </a:ln>
          </p:spPr>
          <p:style>
            <a:lnRef idx="1">
              <a:schemeClr val="accent1">
                <a:alpha val="90000"/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alpha val="9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000" b="1" dirty="0">
                  <a:solidFill>
                    <a:schemeClr val="tx2"/>
                  </a:solidFill>
                  <a:latin typeface="나눔고딕" panose="020D0604000000000000" charset="-127"/>
                  <a:ea typeface="나눔고딕" panose="020D0604000000000000" charset="-127"/>
                </a:rPr>
                <a:t>로그 수집</a:t>
              </a:r>
            </a:p>
          </p:txBody>
        </p:sp>
        <p:sp>
          <p:nvSpPr>
            <p:cNvPr id="27" name="원형 화살표 26"/>
            <p:cNvSpPr/>
            <p:nvPr/>
          </p:nvSpPr>
          <p:spPr>
            <a:xfrm rot="11857719">
              <a:off x="5388918" y="3331989"/>
              <a:ext cx="358775" cy="358775"/>
            </a:xfrm>
            <a:prstGeom prst="circularArrow">
              <a:avLst>
                <a:gd name="adj1" fmla="val 12500"/>
                <a:gd name="adj2" fmla="val 1142319"/>
                <a:gd name="adj3" fmla="val 20457681"/>
                <a:gd name="adj4" fmla="val 1047460"/>
                <a:gd name="adj5" fmla="val 4281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>
                <a:solidFill>
                  <a:schemeClr val="tx2"/>
                </a:solidFill>
                <a:latin typeface="나눔고딕" panose="020D0604000000000000" charset="-127"/>
                <a:ea typeface="나눔고딕" panose="020D0604000000000000" charset="-127"/>
              </a:endParaRPr>
            </a:p>
          </p:txBody>
        </p:sp>
        <p:sp>
          <p:nvSpPr>
            <p:cNvPr id="28" name="직사각형 27"/>
            <p:cNvSpPr/>
            <p:nvPr/>
          </p:nvSpPr>
          <p:spPr bwMode="auto">
            <a:xfrm>
              <a:off x="6544618" y="5092527"/>
              <a:ext cx="1449388" cy="207962"/>
            </a:xfrm>
            <a:prstGeom prst="rect">
              <a:avLst/>
            </a:prstGeom>
            <a:gradFill>
              <a:gsLst>
                <a:gs pos="0">
                  <a:schemeClr val="bg1">
                    <a:lumMod val="90000"/>
                  </a:schemeClr>
                </a:gs>
                <a:gs pos="80000">
                  <a:schemeClr val="bg1">
                    <a:lumMod val="100000"/>
                  </a:schemeClr>
                </a:gs>
                <a:gs pos="100000">
                  <a:schemeClr val="bg1">
                    <a:lumMod val="90000"/>
                  </a:schemeClr>
                </a:gs>
              </a:gsLst>
            </a:gradFill>
            <a:ln>
              <a:solidFill>
                <a:schemeClr val="bg1">
                  <a:lumMod val="50000"/>
                  <a:alpha val="90000"/>
                </a:schemeClr>
              </a:solidFill>
            </a:ln>
          </p:spPr>
          <p:style>
            <a:lnRef idx="1">
              <a:schemeClr val="accent1">
                <a:alpha val="90000"/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alpha val="9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000" b="1" dirty="0">
                  <a:solidFill>
                    <a:schemeClr val="tx2"/>
                  </a:solidFill>
                  <a:latin typeface="나눔고딕" panose="020D0604000000000000" charset="-127"/>
                  <a:ea typeface="나눔고딕" panose="020D0604000000000000" charset="-127"/>
                </a:rPr>
                <a:t>…..</a:t>
              </a:r>
              <a:endParaRPr kumimoji="0" lang="ko-KR" altLang="en-US" sz="1000" b="1" dirty="0">
                <a:solidFill>
                  <a:schemeClr val="tx2"/>
                </a:solidFill>
                <a:latin typeface="나눔고딕" panose="020D0604000000000000" charset="-127"/>
                <a:ea typeface="나눔고딕" panose="020D0604000000000000" charset="-127"/>
              </a:endParaRPr>
            </a:p>
          </p:txBody>
        </p:sp>
        <p:cxnSp>
          <p:nvCxnSpPr>
            <p:cNvPr id="29" name="꺾인 연결선 28"/>
            <p:cNvCxnSpPr>
              <a:stCxn id="22" idx="1"/>
            </p:cNvCxnSpPr>
            <p:nvPr/>
          </p:nvCxnSpPr>
          <p:spPr>
            <a:xfrm rot="10800000" flipV="1">
              <a:off x="2683818" y="4617864"/>
              <a:ext cx="3246438" cy="577850"/>
            </a:xfrm>
            <a:prstGeom prst="bentConnector3">
              <a:avLst>
                <a:gd name="adj1" fmla="val 50000"/>
              </a:avLst>
            </a:prstGeom>
            <a:ln w="158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타원 29"/>
            <p:cNvSpPr/>
            <p:nvPr/>
          </p:nvSpPr>
          <p:spPr>
            <a:xfrm>
              <a:off x="4355456" y="4932189"/>
              <a:ext cx="215900" cy="2159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000" b="1" dirty="0">
                  <a:solidFill>
                    <a:schemeClr val="tx2"/>
                  </a:solidFill>
                  <a:latin typeface="나눔고딕" panose="020D0604000000000000" charset="-127"/>
                  <a:ea typeface="나눔고딕" panose="020D0604000000000000" charset="-127"/>
                </a:rPr>
                <a:t>3</a:t>
              </a:r>
              <a:endParaRPr kumimoji="0" lang="ko-KR" altLang="en-US" sz="1000" b="1" dirty="0">
                <a:solidFill>
                  <a:schemeClr val="tx2"/>
                </a:solidFill>
                <a:latin typeface="나눔고딕" panose="020D0604000000000000" charset="-127"/>
                <a:ea typeface="나눔고딕" panose="020D0604000000000000" charset="-127"/>
              </a:endParaRPr>
            </a:p>
          </p:txBody>
        </p:sp>
        <p:sp>
          <p:nvSpPr>
            <p:cNvPr id="31" name="TextBox 27"/>
            <p:cNvSpPr txBox="1">
              <a:spLocks noChangeArrowheads="1"/>
            </p:cNvSpPr>
            <p:nvPr/>
          </p:nvSpPr>
          <p:spPr bwMode="auto">
            <a:xfrm>
              <a:off x="4591993" y="4902027"/>
              <a:ext cx="1136650" cy="276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ea typeface="맑은 고딕" pitchFamily="50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itchFamily="34" charset="0"/>
                  <a:ea typeface="맑은 고딕" pitchFamily="50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itchFamily="34" charset="0"/>
                  <a:ea typeface="맑은 고딕" pitchFamily="50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itchFamily="34" charset="0"/>
                  <a:ea typeface="맑은 고딕" pitchFamily="50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itchFamily="34" charset="0"/>
                  <a:ea typeface="맑은 고딕" pitchFamily="50" charset="-127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맑은 고딕" pitchFamily="50" charset="-127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맑은 고딕" pitchFamily="50" charset="-127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맑은 고딕" pitchFamily="50" charset="-127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맑은 고딕" pitchFamily="50" charset="-127"/>
                </a:defRPr>
              </a:lvl9pPr>
            </a:lstStyle>
            <a:p>
              <a:r>
                <a:rPr kumimoji="0" lang="ko-KR" altLang="en-US" sz="1200" b="1">
                  <a:solidFill>
                    <a:schemeClr val="tx2"/>
                  </a:solidFill>
                  <a:latin typeface="나눔고딕" pitchFamily="50" charset="-127"/>
                  <a:ea typeface="나눔고딕" pitchFamily="50" charset="-127"/>
                </a:rPr>
                <a:t>감시 결과 전송</a:t>
              </a: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683568" y="2204864"/>
              <a:ext cx="7704138" cy="3816350"/>
            </a:xfrm>
            <a:prstGeom prst="rect">
              <a:avLst/>
            </a:prstGeom>
            <a:noFill/>
            <a:ln w="9525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>
                <a:solidFill>
                  <a:schemeClr val="tx2"/>
                </a:solidFill>
                <a:latin typeface="나눔고딕" panose="020D0604000000000000" charset="-127"/>
                <a:ea typeface="나눔고딕" panose="020D0604000000000000" charset="-127"/>
              </a:endParaRPr>
            </a:p>
          </p:txBody>
        </p:sp>
        <p:sp>
          <p:nvSpPr>
            <p:cNvPr id="33" name="TextBox 29"/>
            <p:cNvSpPr txBox="1">
              <a:spLocks noChangeArrowheads="1"/>
            </p:cNvSpPr>
            <p:nvPr/>
          </p:nvSpPr>
          <p:spPr bwMode="auto">
            <a:xfrm>
              <a:off x="1056631" y="5546552"/>
              <a:ext cx="1281112" cy="276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ea typeface="맑은 고딕" pitchFamily="50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itchFamily="34" charset="0"/>
                  <a:ea typeface="맑은 고딕" pitchFamily="50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itchFamily="34" charset="0"/>
                  <a:ea typeface="맑은 고딕" pitchFamily="50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itchFamily="34" charset="0"/>
                  <a:ea typeface="맑은 고딕" pitchFamily="50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itchFamily="34" charset="0"/>
                  <a:ea typeface="맑은 고딕" pitchFamily="50" charset="-127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맑은 고딕" pitchFamily="50" charset="-127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맑은 고딕" pitchFamily="50" charset="-127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맑은 고딕" pitchFamily="50" charset="-127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맑은 고딕" pitchFamily="50" charset="-127"/>
                </a:defRPr>
              </a:lvl9pPr>
            </a:lstStyle>
            <a:p>
              <a:r>
                <a:rPr kumimoji="0" lang="ko-KR" altLang="en-US" sz="1200" b="1">
                  <a:solidFill>
                    <a:schemeClr val="tx2"/>
                  </a:solidFill>
                  <a:latin typeface="나눔고딕" pitchFamily="50" charset="-127"/>
                  <a:ea typeface="나눔고딕" pitchFamily="50" charset="-127"/>
                </a:rPr>
                <a:t>독일 연방 범죄국</a:t>
              </a:r>
            </a:p>
          </p:txBody>
        </p:sp>
        <p:pic>
          <p:nvPicPr>
            <p:cNvPr id="34" name="Picture 3" descr="C:\Users\Administrator\Desktop\german_foot.jp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4856" y="4078114"/>
              <a:ext cx="917575" cy="10842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" name="Picture 4" descr="C:\Users\Administrator\Desktop\340px-bnd-logosvg1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83643" y="4373389"/>
              <a:ext cx="1463675" cy="1292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8" name="슬라이드 번호 개체 틀 3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F50C08-B111-48CA-9451-ED0C857036E4}" type="slidenum">
              <a:rPr lang="ko-KR" altLang="en-US" smtClean="0"/>
              <a:pPr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21765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제목 38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내용 개체 틀 2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u"/>
            </a:pPr>
            <a:r>
              <a:rPr lang="en-US" altLang="ko-KR" sz="2000" b="1" dirty="0">
                <a:solidFill>
                  <a:schemeClr val="accent3"/>
                </a:solidFill>
                <a:latin typeface="+mn-ea"/>
                <a:ea typeface="나눔고딕" panose="020D0604000000000000"/>
              </a:rPr>
              <a:t>NIGHTSTAND</a:t>
            </a:r>
            <a:endParaRPr lang="ko-KR" altLang="en-US" sz="2000" b="1" dirty="0">
              <a:solidFill>
                <a:schemeClr val="accent3"/>
              </a:solidFill>
              <a:latin typeface="+mn-ea"/>
              <a:ea typeface="나눔고딕" panose="020D0604000000000000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4348152" y="1998115"/>
            <a:ext cx="4643652" cy="4311205"/>
            <a:chOff x="4211960" y="2060847"/>
            <a:chExt cx="4643652" cy="4311205"/>
          </a:xfrm>
        </p:grpSpPr>
        <p:pic>
          <p:nvPicPr>
            <p:cNvPr id="7" name="Picture 6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5976" y="2223410"/>
              <a:ext cx="1610866" cy="24825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Picture 7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06162" y="2075208"/>
              <a:ext cx="1798286" cy="12507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타원 8"/>
            <p:cNvSpPr/>
            <p:nvPr/>
          </p:nvSpPr>
          <p:spPr>
            <a:xfrm>
              <a:off x="5076056" y="3155328"/>
              <a:ext cx="216024" cy="216024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 smtClean="0"/>
                <a:t>1</a:t>
              </a:r>
              <a:endParaRPr lang="ko-KR" altLang="en-US" sz="1000" b="1" dirty="0"/>
            </a:p>
          </p:txBody>
        </p:sp>
        <p:sp>
          <p:nvSpPr>
            <p:cNvPr id="10" name="타원 9"/>
            <p:cNvSpPr/>
            <p:nvPr/>
          </p:nvSpPr>
          <p:spPr>
            <a:xfrm>
              <a:off x="5796136" y="2307228"/>
              <a:ext cx="216024" cy="216024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/>
                <a:t>2</a:t>
              </a:r>
              <a:endParaRPr lang="ko-KR" altLang="en-US" sz="1000" b="1" dirty="0"/>
            </a:p>
          </p:txBody>
        </p:sp>
        <p:cxnSp>
          <p:nvCxnSpPr>
            <p:cNvPr id="11" name="직선 화살표 연결선 10"/>
            <p:cNvCxnSpPr/>
            <p:nvPr/>
          </p:nvCxnSpPr>
          <p:spPr>
            <a:xfrm>
              <a:off x="5785403" y="2595260"/>
              <a:ext cx="1919902" cy="0"/>
            </a:xfrm>
            <a:prstGeom prst="straightConnector1">
              <a:avLst/>
            </a:prstGeom>
            <a:ln w="1587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화살표 연결선 11"/>
            <p:cNvCxnSpPr/>
            <p:nvPr/>
          </p:nvCxnSpPr>
          <p:spPr>
            <a:xfrm>
              <a:off x="8040047" y="3391024"/>
              <a:ext cx="0" cy="716404"/>
            </a:xfrm>
            <a:prstGeom prst="straightConnector1">
              <a:avLst/>
            </a:prstGeom>
            <a:ln w="1587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타원 12"/>
            <p:cNvSpPr/>
            <p:nvPr/>
          </p:nvSpPr>
          <p:spPr>
            <a:xfrm>
              <a:off x="8147806" y="3327916"/>
              <a:ext cx="216024" cy="216024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 smtClean="0"/>
                <a:t>3</a:t>
              </a:r>
              <a:endParaRPr lang="ko-KR" altLang="en-US" sz="1000" b="1" dirty="0"/>
            </a:p>
          </p:txBody>
        </p:sp>
        <p:sp>
          <p:nvSpPr>
            <p:cNvPr id="14" name="타원 13"/>
            <p:cNvSpPr/>
            <p:nvPr/>
          </p:nvSpPr>
          <p:spPr>
            <a:xfrm>
              <a:off x="7400215" y="3883129"/>
              <a:ext cx="216024" cy="216024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 smtClean="0"/>
                <a:t>4</a:t>
              </a:r>
              <a:endParaRPr lang="ko-KR" altLang="en-US" sz="1000" b="1" dirty="0"/>
            </a:p>
          </p:txBody>
        </p:sp>
        <p:cxnSp>
          <p:nvCxnSpPr>
            <p:cNvPr id="15" name="직선 화살표 연결선 14"/>
            <p:cNvCxnSpPr/>
            <p:nvPr/>
          </p:nvCxnSpPr>
          <p:spPr>
            <a:xfrm flipV="1">
              <a:off x="7705305" y="2811284"/>
              <a:ext cx="0" cy="1291689"/>
            </a:xfrm>
            <a:prstGeom prst="straightConnector1">
              <a:avLst/>
            </a:prstGeom>
            <a:ln w="15875">
              <a:solidFill>
                <a:schemeClr val="bg1">
                  <a:lumMod val="50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화살표 연결선 15"/>
            <p:cNvCxnSpPr/>
            <p:nvPr/>
          </p:nvCxnSpPr>
          <p:spPr>
            <a:xfrm flipH="1">
              <a:off x="5785403" y="2811283"/>
              <a:ext cx="1919904" cy="1"/>
            </a:xfrm>
            <a:prstGeom prst="straightConnector1">
              <a:avLst/>
            </a:prstGeom>
            <a:ln w="1587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직사각형 16"/>
            <p:cNvSpPr/>
            <p:nvPr/>
          </p:nvSpPr>
          <p:spPr>
            <a:xfrm>
              <a:off x="4219576" y="2060847"/>
              <a:ext cx="4528888" cy="2880320"/>
            </a:xfrm>
            <a:prstGeom prst="rect">
              <a:avLst/>
            </a:prstGeom>
            <a:noFill/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8" name="Picture 2" descr="C:\Users\Administrator\Desktop\Untitled-1.png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988" r="15372"/>
            <a:stretch/>
          </p:blipFill>
          <p:spPr bwMode="auto">
            <a:xfrm>
              <a:off x="7283710" y="3985877"/>
              <a:ext cx="1176722" cy="13873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9" name="그룹 18"/>
            <p:cNvGrpSpPr/>
            <p:nvPr/>
          </p:nvGrpSpPr>
          <p:grpSpPr>
            <a:xfrm>
              <a:off x="4211960" y="5261734"/>
              <a:ext cx="4643652" cy="1110318"/>
              <a:chOff x="4211960" y="5261734"/>
              <a:chExt cx="4643652" cy="1110318"/>
            </a:xfrm>
          </p:grpSpPr>
          <p:sp>
            <p:nvSpPr>
              <p:cNvPr id="20" name="타원 19"/>
              <p:cNvSpPr/>
              <p:nvPr/>
            </p:nvSpPr>
            <p:spPr>
              <a:xfrm>
                <a:off x="4211960" y="5276833"/>
                <a:ext cx="216024" cy="216024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 dirty="0" smtClean="0"/>
                  <a:t>1</a:t>
                </a:r>
                <a:endParaRPr lang="ko-KR" altLang="en-US" sz="1000" b="1" dirty="0"/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4469475" y="5261734"/>
                <a:ext cx="4134465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dirty="0" smtClean="0"/>
                  <a:t>목표 컴퓨터의 </a:t>
                </a:r>
                <a:r>
                  <a:rPr lang="en-US" altLang="ko-KR" sz="1000" dirty="0" smtClean="0"/>
                  <a:t>USB </a:t>
                </a:r>
                <a:r>
                  <a:rPr lang="ko-KR" altLang="en-US" sz="1000" dirty="0" smtClean="0"/>
                  <a:t>포트로 </a:t>
                </a:r>
                <a:r>
                  <a:rPr lang="en-US" altLang="ko-KR" sz="1000" dirty="0" smtClean="0"/>
                  <a:t>USB </a:t>
                </a:r>
                <a:r>
                  <a:rPr lang="ko-KR" altLang="en-US" sz="1000" dirty="0" smtClean="0"/>
                  <a:t>카드를 집어넣거나 소형 </a:t>
                </a:r>
                <a:r>
                  <a:rPr lang="ko-KR" altLang="en-US" sz="1000" dirty="0" err="1" smtClean="0"/>
                  <a:t>회로판</a:t>
                </a:r>
                <a:r>
                  <a:rPr lang="ko-KR" altLang="en-US" sz="1000" dirty="0" smtClean="0"/>
                  <a:t> 이식</a:t>
                </a:r>
                <a:endParaRPr lang="ko-KR" altLang="en-US" sz="1000" dirty="0"/>
              </a:p>
            </p:txBody>
          </p:sp>
          <p:sp>
            <p:nvSpPr>
              <p:cNvPr id="22" name="타원 21"/>
              <p:cNvSpPr/>
              <p:nvPr/>
            </p:nvSpPr>
            <p:spPr>
              <a:xfrm>
                <a:off x="4211960" y="5564866"/>
                <a:ext cx="216024" cy="216024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 dirty="0"/>
                  <a:t>2</a:t>
                </a:r>
                <a:endParaRPr lang="ko-KR" altLang="en-US" sz="1000" b="1" dirty="0"/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4469475" y="5549767"/>
                <a:ext cx="4003019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dirty="0" smtClean="0"/>
                  <a:t>최장 </a:t>
                </a:r>
                <a:r>
                  <a:rPr lang="en-US" altLang="ko-KR" sz="1000" dirty="0" smtClean="0"/>
                  <a:t>8</a:t>
                </a:r>
                <a:r>
                  <a:rPr lang="ko-KR" altLang="en-US" sz="1000" dirty="0" smtClean="0"/>
                  <a:t>마일</a:t>
                </a:r>
                <a:r>
                  <a:rPr lang="en-US" altLang="ko-KR" sz="1000" dirty="0" smtClean="0"/>
                  <a:t>(</a:t>
                </a:r>
                <a:r>
                  <a:rPr lang="ko-KR" altLang="en-US" sz="1000" dirty="0" smtClean="0"/>
                  <a:t>약 </a:t>
                </a:r>
                <a:r>
                  <a:rPr lang="en-US" altLang="ko-KR" sz="1000" dirty="0" smtClean="0"/>
                  <a:t>13km) </a:t>
                </a:r>
                <a:r>
                  <a:rPr lang="ko-KR" altLang="en-US" sz="1000" dirty="0" smtClean="0"/>
                  <a:t>근처에 있는 중계기로 컴퓨터 내부 정보 전달</a:t>
                </a:r>
                <a:endParaRPr lang="ko-KR" altLang="en-US" sz="1000" dirty="0"/>
              </a:p>
            </p:txBody>
          </p:sp>
          <p:sp>
            <p:nvSpPr>
              <p:cNvPr id="24" name="타원 23"/>
              <p:cNvSpPr/>
              <p:nvPr/>
            </p:nvSpPr>
            <p:spPr>
              <a:xfrm>
                <a:off x="4211960" y="5852898"/>
                <a:ext cx="216024" cy="216024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 dirty="0" smtClean="0"/>
                  <a:t>3</a:t>
                </a:r>
                <a:endParaRPr lang="ko-KR" altLang="en-US" sz="1000" b="1" dirty="0"/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4469475" y="5837799"/>
                <a:ext cx="2026517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dirty="0" smtClean="0"/>
                  <a:t>중계기는 </a:t>
                </a:r>
                <a:r>
                  <a:rPr lang="en-US" altLang="ko-KR" sz="1000" dirty="0" smtClean="0"/>
                  <a:t>NSA </a:t>
                </a:r>
                <a:r>
                  <a:rPr lang="ko-KR" altLang="en-US" sz="1000" dirty="0" smtClean="0"/>
                  <a:t>본부로 정보 전송</a:t>
                </a:r>
                <a:endParaRPr lang="ko-KR" altLang="en-US" sz="1000" dirty="0"/>
              </a:p>
            </p:txBody>
          </p:sp>
          <p:sp>
            <p:nvSpPr>
              <p:cNvPr id="26" name="타원 25"/>
              <p:cNvSpPr/>
              <p:nvPr/>
            </p:nvSpPr>
            <p:spPr>
              <a:xfrm>
                <a:off x="4211960" y="6140930"/>
                <a:ext cx="216024" cy="216024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 dirty="0"/>
                  <a:t>4</a:t>
                </a:r>
                <a:endParaRPr lang="ko-KR" altLang="en-US" sz="1000" b="1" dirty="0"/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4469475" y="6125831"/>
                <a:ext cx="4386137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00" dirty="0" smtClean="0"/>
                  <a:t>NSA </a:t>
                </a:r>
                <a:r>
                  <a:rPr lang="ko-KR" altLang="en-US" sz="1000" dirty="0" smtClean="0"/>
                  <a:t>본부는 중계기를 통해 컴퓨터를 파괴하거나 교란하는 악성코드 이식</a:t>
                </a:r>
                <a:endParaRPr lang="ko-KR" altLang="en-US" sz="1000" dirty="0"/>
              </a:p>
            </p:txBody>
          </p:sp>
        </p:grpSp>
      </p:grpSp>
      <p:sp>
        <p:nvSpPr>
          <p:cNvPr id="28" name="TextBox 27"/>
          <p:cNvSpPr txBox="1"/>
          <p:nvPr/>
        </p:nvSpPr>
        <p:spPr>
          <a:xfrm>
            <a:off x="4248760" y="1287103"/>
            <a:ext cx="47219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95959"/>
                </a:solidFill>
                <a:latin typeface="HY신명조" panose="02030600000101010101" pitchFamily="18" charset="-127"/>
                <a:ea typeface="HY신명조" panose="02030600000101010101" pitchFamily="18" charset="-127"/>
                <a:cs typeface="Tahoma" pitchFamily="34" charset="0"/>
              </a:rPr>
              <a:t>인터넷은 필요없이</a:t>
            </a:r>
            <a:r>
              <a:rPr lang="en-US" altLang="ko-KR" sz="1400" b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95959"/>
                </a:solidFill>
                <a:latin typeface="HY신명조" panose="02030600000101010101" pitchFamily="18" charset="-127"/>
                <a:ea typeface="HY신명조" panose="02030600000101010101" pitchFamily="18" charset="-127"/>
                <a:cs typeface="Tahoma" pitchFamily="34" charset="0"/>
              </a:rPr>
              <a:t>, </a:t>
            </a:r>
          </a:p>
          <a:p>
            <a:pPr algn="ctr"/>
            <a:r>
              <a:rPr lang="ko-KR" altLang="en-US" sz="1400" b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95959"/>
                </a:solidFill>
                <a:latin typeface="HY신명조" panose="02030600000101010101" pitchFamily="18" charset="-127"/>
                <a:ea typeface="HY신명조" panose="02030600000101010101" pitchFamily="18" charset="-127"/>
                <a:cs typeface="Tahoma" pitchFamily="34" charset="0"/>
              </a:rPr>
              <a:t>무선 주파수로 작동하여 정보 수집</a:t>
            </a:r>
            <a:r>
              <a:rPr lang="en-US" altLang="ko-KR" sz="1400" b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95959"/>
                </a:solidFill>
                <a:latin typeface="HY신명조" panose="02030600000101010101" pitchFamily="18" charset="-127"/>
                <a:ea typeface="HY신명조" panose="02030600000101010101" pitchFamily="18" charset="-127"/>
                <a:cs typeface="Tahoma" pitchFamily="34" charset="0"/>
              </a:rPr>
              <a:t>(</a:t>
            </a:r>
            <a:r>
              <a:rPr lang="ko-KR" altLang="en-US" sz="1400" b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95959"/>
                </a:solidFill>
                <a:latin typeface="HY신명조" panose="02030600000101010101" pitchFamily="18" charset="-127"/>
                <a:ea typeface="HY신명조" panose="02030600000101010101" pitchFamily="18" charset="-127"/>
                <a:cs typeface="Tahoma" pitchFamily="34" charset="0"/>
              </a:rPr>
              <a:t>인젝션 툴</a:t>
            </a:r>
            <a:r>
              <a:rPr lang="en-US" altLang="ko-KR" sz="1400" b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95959"/>
                </a:solidFill>
                <a:latin typeface="HY신명조" panose="02030600000101010101" pitchFamily="18" charset="-127"/>
                <a:ea typeface="HY신명조" panose="02030600000101010101" pitchFamily="18" charset="-127"/>
                <a:cs typeface="Tahoma" pitchFamily="34" charset="0"/>
              </a:rPr>
              <a:t>)</a:t>
            </a:r>
            <a:endParaRPr lang="en-US" altLang="ko-KR" sz="1400" b="1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595959"/>
              </a:solidFill>
              <a:latin typeface="HY신명조" panose="02030600000101010101" pitchFamily="18" charset="-127"/>
              <a:ea typeface="HY신명조" panose="02030600000101010101" pitchFamily="18" charset="-127"/>
              <a:cs typeface="Tahoma" pitchFamily="34" charset="0"/>
            </a:endParaRP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34000" y="1544578"/>
            <a:ext cx="3774142" cy="4908758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31" name="슬라이드 번호 개체 틀 30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F50C08-B111-48CA-9451-ED0C857036E4}" type="slidenum">
              <a:rPr lang="ko-KR" altLang="en-US" smtClean="0"/>
              <a:pPr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87839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37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sz="2500" b="1" dirty="0">
                <a:solidFill>
                  <a:schemeClr val="tx1"/>
                </a:solidFill>
              </a:rPr>
              <a:t>3</a:t>
            </a:r>
            <a:r>
              <a:rPr lang="ko-KR" altLang="en-US" sz="2500" b="1" dirty="0">
                <a:solidFill>
                  <a:schemeClr val="tx1"/>
                </a:solidFill>
              </a:rPr>
              <a:t>단계 </a:t>
            </a:r>
            <a:r>
              <a:rPr lang="en-US" altLang="ko-KR" sz="2500" b="1" dirty="0">
                <a:solidFill>
                  <a:schemeClr val="tx1"/>
                </a:solidFill>
              </a:rPr>
              <a:t>: </a:t>
            </a:r>
            <a:r>
              <a:rPr lang="ko-KR" altLang="en-US" sz="2500" b="1" dirty="0">
                <a:solidFill>
                  <a:schemeClr val="tx1"/>
                </a:solidFill>
              </a:rPr>
              <a:t>대규모 정보수집</a:t>
            </a:r>
          </a:p>
        </p:txBody>
      </p:sp>
      <p:sp>
        <p:nvSpPr>
          <p:cNvPr id="2" name="내용 개체 틀 4"/>
          <p:cNvSpPr>
            <a:spLocks noGrp="1"/>
          </p:cNvSpPr>
          <p:nvPr>
            <p:ph idx="11"/>
          </p:nvPr>
        </p:nvSpPr>
        <p:spPr>
          <a:xfrm>
            <a:off x="0" y="755342"/>
            <a:ext cx="8229600" cy="5472607"/>
          </a:xfrm>
        </p:spPr>
        <p:txBody>
          <a:bodyPr/>
          <a:lstStyle/>
          <a:p>
            <a:pPr marL="457176" lvl="1" indent="0">
              <a:spcBef>
                <a:spcPts val="0"/>
              </a:spcBef>
              <a:spcAft>
                <a:spcPts val="225"/>
              </a:spcAft>
              <a:buNone/>
            </a:pPr>
            <a:endParaRPr lang="en-US" altLang="ko-KR" sz="1200" dirty="0" smtClean="0"/>
          </a:p>
          <a:p>
            <a:pPr lvl="1">
              <a:spcBef>
                <a:spcPts val="0"/>
              </a:spcBef>
              <a:spcAft>
                <a:spcPts val="225"/>
              </a:spcAft>
              <a:buFont typeface="Wingdings" panose="05000000000000000000" pitchFamily="2" charset="2"/>
              <a:buChar char="u"/>
            </a:pPr>
            <a:r>
              <a:rPr lang="en-US" altLang="ko-KR" sz="2000" b="1" dirty="0" smtClean="0">
                <a:solidFill>
                  <a:schemeClr val="accent3"/>
                </a:solidFill>
                <a:latin typeface="+mj-ea"/>
                <a:ea typeface="나눔고딕" panose="020D0604000000000000"/>
              </a:rPr>
              <a:t>Huawei Backdoor</a:t>
            </a:r>
          </a:p>
          <a:p>
            <a:pPr lvl="1">
              <a:spcBef>
                <a:spcPts val="0"/>
              </a:spcBef>
              <a:spcAft>
                <a:spcPts val="225"/>
              </a:spcAft>
              <a:buFont typeface="Wingdings" panose="05000000000000000000" pitchFamily="2" charset="2"/>
              <a:buChar char="u"/>
            </a:pPr>
            <a:endParaRPr lang="en-US" altLang="ko-KR" sz="1500" b="1" dirty="0" smtClean="0">
              <a:solidFill>
                <a:schemeClr val="accent3"/>
              </a:solidFill>
            </a:endParaRPr>
          </a:p>
          <a:p>
            <a:pPr lvl="2">
              <a:spcBef>
                <a:spcPts val="0"/>
              </a:spcBef>
              <a:spcAft>
                <a:spcPts val="225"/>
              </a:spcAft>
              <a:buFont typeface="Wingdings" panose="05000000000000000000" pitchFamily="2" charset="2"/>
              <a:buChar char="§"/>
            </a:pPr>
            <a:r>
              <a:rPr lang="ko-KR" altLang="en-US" sz="1200" b="1" dirty="0" smtClean="0">
                <a:solidFill>
                  <a:schemeClr val="tx1"/>
                </a:solidFill>
                <a:latin typeface="+mn-ea"/>
              </a:rPr>
              <a:t>중국의 통신장비 제조업체 </a:t>
            </a:r>
            <a:r>
              <a:rPr lang="ko-KR" altLang="en-US" sz="1200" b="1" dirty="0" err="1" smtClean="0">
                <a:solidFill>
                  <a:schemeClr val="tx1"/>
                </a:solidFill>
                <a:latin typeface="+mn-ea"/>
              </a:rPr>
              <a:t>하웨이는</a:t>
            </a:r>
            <a:r>
              <a:rPr lang="ko-KR" altLang="en-US" sz="1200" b="1" dirty="0" smtClean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sz="1200" b="1" dirty="0" err="1" smtClean="0">
                <a:solidFill>
                  <a:schemeClr val="tx1"/>
                </a:solidFill>
                <a:latin typeface="+mn-ea"/>
              </a:rPr>
              <a:t>백도어를</a:t>
            </a:r>
            <a:r>
              <a:rPr lang="ko-KR" altLang="en-US" sz="1200" b="1" dirty="0" smtClean="0">
                <a:solidFill>
                  <a:schemeClr val="tx1"/>
                </a:solidFill>
                <a:latin typeface="+mn-ea"/>
              </a:rPr>
              <a:t> 설치</a:t>
            </a:r>
            <a:r>
              <a:rPr lang="en-US" altLang="ko-KR" sz="1200" b="1" dirty="0" smtClean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sz="1200" b="1" dirty="0" smtClean="0">
                <a:solidFill>
                  <a:schemeClr val="tx1"/>
                </a:solidFill>
                <a:latin typeface="+mn-ea"/>
              </a:rPr>
              <a:t>개인정보를 수집한 것으로 예상</a:t>
            </a:r>
            <a:endParaRPr lang="ko-KR" altLang="en-US" sz="1200" dirty="0">
              <a:solidFill>
                <a:schemeClr val="tx1"/>
              </a:solidFill>
              <a:latin typeface="+mj-ea"/>
            </a:endParaRPr>
          </a:p>
          <a:p>
            <a:pPr lvl="1">
              <a:spcBef>
                <a:spcPts val="0"/>
              </a:spcBef>
              <a:spcAft>
                <a:spcPts val="225"/>
              </a:spcAft>
            </a:pPr>
            <a:endParaRPr lang="en-US" altLang="ko-KR" dirty="0">
              <a:latin typeface="+mn-ea"/>
            </a:endParaRPr>
          </a:p>
          <a:p>
            <a:endParaRPr lang="ko-KR" altLang="en-US" dirty="0"/>
          </a:p>
        </p:txBody>
      </p:sp>
      <p:sp>
        <p:nvSpPr>
          <p:cNvPr id="7" name="슬라이드 번호 개체 틀 9"/>
          <p:cNvSpPr txBox="1">
            <a:spLocks/>
          </p:cNvSpPr>
          <p:nvPr/>
        </p:nvSpPr>
        <p:spPr>
          <a:xfrm>
            <a:off x="0" y="6497638"/>
            <a:ext cx="9144000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200" b="1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4178592" y="3298969"/>
            <a:ext cx="4508208" cy="2563381"/>
          </a:xfrm>
          <a:prstGeom prst="rect">
            <a:avLst/>
          </a:prstGeom>
          <a:blipFill dpi="0" rotWithShape="1">
            <a:blip r:embed="rId3" cstate="print">
              <a:alphaModFix amt="19000"/>
              <a:duotone>
                <a:prstClr val="black"/>
                <a:srgbClr val="B0FFA5">
                  <a:tint val="45000"/>
                  <a:satMod val="400000"/>
                </a:srgbClr>
              </a:duotone>
            </a:blip>
            <a:srcRect/>
            <a:stretch>
              <a:fillRect r="-1294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99" y="1865447"/>
            <a:ext cx="3862601" cy="44605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23" descr="designer workstation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 flipH="1">
            <a:off x="4847328" y="4886064"/>
            <a:ext cx="511136" cy="503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123" descr="designer workstation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 flipH="1">
            <a:off x="6156404" y="5330741"/>
            <a:ext cx="511136" cy="503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123" descr="designer workstation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 flipH="1">
            <a:off x="7549786" y="3996149"/>
            <a:ext cx="511136" cy="503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123" descr="designer workstation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 flipH="1">
            <a:off x="8126930" y="4943347"/>
            <a:ext cx="511136" cy="503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123" descr="designer workstation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 flipH="1">
            <a:off x="5704980" y="4091182"/>
            <a:ext cx="511136" cy="503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모서리가 둥근 직사각형 14"/>
          <p:cNvSpPr/>
          <p:nvPr/>
        </p:nvSpPr>
        <p:spPr>
          <a:xfrm>
            <a:off x="5613941" y="1975716"/>
            <a:ext cx="2939220" cy="1595829"/>
          </a:xfrm>
          <a:prstGeom prst="roundRect">
            <a:avLst>
              <a:gd name="adj" fmla="val 10027"/>
            </a:avLst>
          </a:prstGeom>
          <a:solidFill>
            <a:schemeClr val="bg1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ko-KR" altLang="en-US" sz="10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pic>
        <p:nvPicPr>
          <p:cNvPr id="16" name="Picture 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9958" y="2223337"/>
            <a:ext cx="719806" cy="1224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8" descr="http://www.pk.all.biz/img/pk/catalog/76288.jpe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6244" y="2207124"/>
            <a:ext cx="1468080" cy="1183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폭발 1 17"/>
          <p:cNvSpPr/>
          <p:nvPr/>
        </p:nvSpPr>
        <p:spPr>
          <a:xfrm flipH="1">
            <a:off x="5401046" y="3128403"/>
            <a:ext cx="693032" cy="651704"/>
          </a:xfrm>
          <a:prstGeom prst="irregularSeal1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400" b="1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9" name="Picture 6184" descr="바이러스"/>
          <p:cNvPicPr>
            <a:picLocks noChangeAspect="1" noChangeArrowheads="1"/>
          </p:cNvPicPr>
          <p:nvPr/>
        </p:nvPicPr>
        <p:blipFill>
          <a:blip r:embed="rId9" cstate="print"/>
          <a:stretch>
            <a:fillRect/>
          </a:stretch>
        </p:blipFill>
        <p:spPr bwMode="auto">
          <a:xfrm>
            <a:off x="5583983" y="3316141"/>
            <a:ext cx="367082" cy="2762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10" r="23017"/>
          <a:stretch/>
        </p:blipFill>
        <p:spPr>
          <a:xfrm>
            <a:off x="7714743" y="1918952"/>
            <a:ext cx="982215" cy="892923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5865963" y="3491646"/>
            <a:ext cx="104163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Backdoor</a:t>
            </a:r>
            <a:endParaRPr lang="ko-KR" altLang="en-US" sz="15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22" name="구부러진 연결선 21"/>
          <p:cNvCxnSpPr>
            <a:stCxn id="15" idx="2"/>
            <a:endCxn id="14" idx="1"/>
          </p:cNvCxnSpPr>
          <p:nvPr/>
        </p:nvCxnSpPr>
        <p:spPr>
          <a:xfrm rot="5400000">
            <a:off x="6264200" y="3523462"/>
            <a:ext cx="771269" cy="867435"/>
          </a:xfrm>
          <a:prstGeom prst="curvedConnector2">
            <a:avLst/>
          </a:pr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구부러진 연결선 22"/>
          <p:cNvCxnSpPr>
            <a:stCxn id="15" idx="2"/>
            <a:endCxn id="11" idx="1"/>
          </p:cNvCxnSpPr>
          <p:nvPr/>
        </p:nvCxnSpPr>
        <p:spPr>
          <a:xfrm rot="5400000">
            <a:off x="5870132" y="4368954"/>
            <a:ext cx="2010828" cy="416011"/>
          </a:xfrm>
          <a:prstGeom prst="curvedConnector2">
            <a:avLst/>
          </a:pr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구부러진 연결선 23"/>
          <p:cNvCxnSpPr>
            <a:stCxn id="15" idx="2"/>
            <a:endCxn id="10" idx="1"/>
          </p:cNvCxnSpPr>
          <p:nvPr/>
        </p:nvCxnSpPr>
        <p:spPr>
          <a:xfrm rot="5400000">
            <a:off x="5437933" y="3492077"/>
            <a:ext cx="1566151" cy="1725087"/>
          </a:xfrm>
          <a:prstGeom prst="curvedConnector2">
            <a:avLst/>
          </a:pr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구부러진 연결선 24"/>
          <p:cNvCxnSpPr>
            <a:stCxn id="15" idx="2"/>
            <a:endCxn id="12" idx="3"/>
          </p:cNvCxnSpPr>
          <p:nvPr/>
        </p:nvCxnSpPr>
        <p:spPr>
          <a:xfrm rot="16200000" flipH="1">
            <a:off x="6978550" y="3676545"/>
            <a:ext cx="676236" cy="466235"/>
          </a:xfrm>
          <a:prstGeom prst="curvedConnector2">
            <a:avLst/>
          </a:pr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구부러진 연결선 25"/>
          <p:cNvCxnSpPr>
            <a:stCxn id="15" idx="2"/>
            <a:endCxn id="13" idx="3"/>
          </p:cNvCxnSpPr>
          <p:nvPr/>
        </p:nvCxnSpPr>
        <p:spPr>
          <a:xfrm rot="16200000" flipH="1">
            <a:off x="6793523" y="3861572"/>
            <a:ext cx="1623434" cy="1043379"/>
          </a:xfrm>
          <a:prstGeom prst="curvedConnector2">
            <a:avLst/>
          </a:pr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폭발 1 26"/>
          <p:cNvSpPr/>
          <p:nvPr/>
        </p:nvSpPr>
        <p:spPr>
          <a:xfrm flipH="1">
            <a:off x="5144503" y="5039419"/>
            <a:ext cx="366478" cy="344624"/>
          </a:xfrm>
          <a:prstGeom prst="irregularSeal1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400" b="1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8" name="Picture 6184" descr="바이러스"/>
          <p:cNvPicPr>
            <a:picLocks noChangeAspect="1" noChangeArrowheads="1"/>
          </p:cNvPicPr>
          <p:nvPr/>
        </p:nvPicPr>
        <p:blipFill>
          <a:blip r:embed="rId11" cstate="print"/>
          <a:stretch>
            <a:fillRect/>
          </a:stretch>
        </p:blipFill>
        <p:spPr bwMode="auto">
          <a:xfrm>
            <a:off x="5261407" y="5133562"/>
            <a:ext cx="194114" cy="14607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폭발 1 28"/>
          <p:cNvSpPr/>
          <p:nvPr/>
        </p:nvSpPr>
        <p:spPr>
          <a:xfrm flipH="1">
            <a:off x="6045494" y="4232335"/>
            <a:ext cx="366478" cy="344624"/>
          </a:xfrm>
          <a:prstGeom prst="irregularSeal1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400" b="1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0" name="Picture 6184" descr="바이러스"/>
          <p:cNvPicPr>
            <a:picLocks noChangeAspect="1" noChangeArrowheads="1"/>
          </p:cNvPicPr>
          <p:nvPr/>
        </p:nvPicPr>
        <p:blipFill>
          <a:blip r:embed="rId11" cstate="print"/>
          <a:stretch>
            <a:fillRect/>
          </a:stretch>
        </p:blipFill>
        <p:spPr bwMode="auto">
          <a:xfrm>
            <a:off x="6162398" y="4326478"/>
            <a:ext cx="194114" cy="14607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폭발 1 30"/>
          <p:cNvSpPr/>
          <p:nvPr/>
        </p:nvSpPr>
        <p:spPr>
          <a:xfrm flipH="1">
            <a:off x="6542830" y="5446610"/>
            <a:ext cx="366478" cy="344624"/>
          </a:xfrm>
          <a:prstGeom prst="irregularSeal1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400" b="1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2" name="Picture 6184" descr="바이러스"/>
          <p:cNvPicPr>
            <a:picLocks noChangeAspect="1" noChangeArrowheads="1"/>
          </p:cNvPicPr>
          <p:nvPr/>
        </p:nvPicPr>
        <p:blipFill>
          <a:blip r:embed="rId11" cstate="print"/>
          <a:stretch>
            <a:fillRect/>
          </a:stretch>
        </p:blipFill>
        <p:spPr bwMode="auto">
          <a:xfrm>
            <a:off x="6659734" y="5540753"/>
            <a:ext cx="194114" cy="146070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폭발 1 32"/>
          <p:cNvSpPr/>
          <p:nvPr/>
        </p:nvSpPr>
        <p:spPr>
          <a:xfrm flipH="1">
            <a:off x="7846961" y="5107320"/>
            <a:ext cx="366478" cy="344624"/>
          </a:xfrm>
          <a:prstGeom prst="irregularSeal1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400" b="1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4" name="Picture 6184" descr="바이러스"/>
          <p:cNvPicPr>
            <a:picLocks noChangeAspect="1" noChangeArrowheads="1"/>
          </p:cNvPicPr>
          <p:nvPr/>
        </p:nvPicPr>
        <p:blipFill>
          <a:blip r:embed="rId11" cstate="print"/>
          <a:stretch>
            <a:fillRect/>
          </a:stretch>
        </p:blipFill>
        <p:spPr bwMode="auto">
          <a:xfrm>
            <a:off x="7963865" y="5201463"/>
            <a:ext cx="194114" cy="146070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폭발 1 34"/>
          <p:cNvSpPr/>
          <p:nvPr/>
        </p:nvSpPr>
        <p:spPr>
          <a:xfrm flipH="1">
            <a:off x="7245373" y="4140147"/>
            <a:ext cx="366478" cy="344624"/>
          </a:xfrm>
          <a:prstGeom prst="irregularSeal1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400" b="1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6" name="Picture 6184" descr="바이러스"/>
          <p:cNvPicPr>
            <a:picLocks noChangeAspect="1" noChangeArrowheads="1"/>
          </p:cNvPicPr>
          <p:nvPr/>
        </p:nvPicPr>
        <p:blipFill>
          <a:blip r:embed="rId11" cstate="print"/>
          <a:stretch>
            <a:fillRect/>
          </a:stretch>
        </p:blipFill>
        <p:spPr bwMode="auto">
          <a:xfrm>
            <a:off x="7362277" y="4234290"/>
            <a:ext cx="194114" cy="146070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TextBox 36"/>
          <p:cNvSpPr txBox="1"/>
          <p:nvPr/>
        </p:nvSpPr>
        <p:spPr>
          <a:xfrm>
            <a:off x="5238662" y="6070921"/>
            <a:ext cx="323037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해외 수입 장비에 대한 검증</a:t>
            </a:r>
            <a:r>
              <a:rPr lang="en-US" altLang="ko-KR" sz="15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·</a:t>
            </a:r>
            <a:r>
              <a:rPr lang="ko-KR" altLang="en-US" sz="15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인증 필요</a:t>
            </a:r>
            <a:endParaRPr lang="ko-KR" altLang="en-US" sz="15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8" name="슬라이드 번호 개체 틀 3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F50C08-B111-48CA-9451-ED0C857036E4}" type="slidenum">
              <a:rPr lang="ko-KR" altLang="en-US" smtClean="0"/>
              <a:pPr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92715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568971" y="1640158"/>
            <a:ext cx="7921584" cy="2393689"/>
            <a:chOff x="518400" y="1580400"/>
            <a:chExt cx="7921584" cy="3186000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8400" y="1580400"/>
              <a:ext cx="2449584" cy="3186000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54400" y="1580400"/>
              <a:ext cx="2449584" cy="3186000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90400" y="1580400"/>
              <a:ext cx="2449584" cy="3186000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</p:pic>
      </p:grpSp>
      <p:sp>
        <p:nvSpPr>
          <p:cNvPr id="22" name="제목 2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내용 개체 틀 2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u"/>
            </a:pPr>
            <a:r>
              <a:rPr lang="en-US" altLang="ko-KR" sz="2000" b="1" dirty="0" smtClean="0">
                <a:solidFill>
                  <a:schemeClr val="accent3"/>
                </a:solidFill>
                <a:latin typeface="+mj-ea"/>
                <a:ea typeface="나눔고딕" panose="020D0604000000000000"/>
              </a:rPr>
              <a:t>MONTANA Series</a:t>
            </a:r>
            <a:endParaRPr lang="ko-KR" altLang="en-US" sz="2000" b="1" dirty="0">
              <a:solidFill>
                <a:schemeClr val="accent3"/>
              </a:solidFill>
              <a:latin typeface="+mj-ea"/>
              <a:ea typeface="나눔고딕" panose="020D0604000000000000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 cstate="print"/>
          <a:srcRect l="2307" t="25131" r="18242" b="45291"/>
          <a:stretch/>
        </p:blipFill>
        <p:spPr>
          <a:xfrm>
            <a:off x="247164" y="3679716"/>
            <a:ext cx="5430807" cy="262960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11" name="TextBox 10"/>
          <p:cNvSpPr txBox="1"/>
          <p:nvPr/>
        </p:nvSpPr>
        <p:spPr>
          <a:xfrm>
            <a:off x="5875859" y="3693074"/>
            <a:ext cx="2694419" cy="73866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95959"/>
                </a:solidFill>
                <a:latin typeface="HY신명조" panose="02030600000101010101" pitchFamily="18" charset="-127"/>
                <a:ea typeface="HY신명조" panose="02030600000101010101" pitchFamily="18" charset="-127"/>
                <a:cs typeface="Tahoma" pitchFamily="34" charset="0"/>
              </a:rPr>
              <a:t>JUNOS(Juniper </a:t>
            </a:r>
            <a:r>
              <a:rPr lang="ko-KR" altLang="en-US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95959"/>
                </a:solidFill>
                <a:latin typeface="HY신명조" panose="02030600000101010101" pitchFamily="18" charset="-127"/>
                <a:ea typeface="HY신명조" panose="02030600000101010101" pitchFamily="18" charset="-127"/>
                <a:cs typeface="Tahoma" pitchFamily="34" charset="0"/>
              </a:rPr>
              <a:t>사의 </a:t>
            </a:r>
            <a:r>
              <a:rPr lang="en-US" altLang="ko-KR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95959"/>
                </a:solidFill>
                <a:latin typeface="HY신명조" panose="02030600000101010101" pitchFamily="18" charset="-127"/>
                <a:ea typeface="HY신명조" panose="02030600000101010101" pitchFamily="18" charset="-127"/>
                <a:cs typeface="Tahoma" pitchFamily="34" charset="0"/>
              </a:rPr>
              <a:t>FreeBSD</a:t>
            </a:r>
            <a:r>
              <a:rPr lang="ko-KR" altLang="en-US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95959"/>
                </a:solidFill>
                <a:latin typeface="HY신명조" panose="02030600000101010101" pitchFamily="18" charset="-127"/>
                <a:ea typeface="HY신명조" panose="02030600000101010101" pitchFamily="18" charset="-127"/>
                <a:cs typeface="Tahoma" pitchFamily="34" charset="0"/>
              </a:rPr>
              <a:t>기반 운영체제</a:t>
            </a:r>
            <a:r>
              <a:rPr lang="en-US" altLang="ko-KR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95959"/>
                </a:solidFill>
                <a:latin typeface="HY신명조" panose="02030600000101010101" pitchFamily="18" charset="-127"/>
                <a:ea typeface="HY신명조" panose="02030600000101010101" pitchFamily="18" charset="-127"/>
                <a:cs typeface="Tahoma" pitchFamily="34" charset="0"/>
              </a:rPr>
              <a:t>)</a:t>
            </a:r>
            <a:r>
              <a:rPr lang="ko-KR" altLang="en-US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95959"/>
                </a:solidFill>
                <a:latin typeface="HY신명조" panose="02030600000101010101" pitchFamily="18" charset="-127"/>
                <a:ea typeface="HY신명조" panose="02030600000101010101" pitchFamily="18" charset="-127"/>
                <a:cs typeface="Tahoma" pitchFamily="34" charset="0"/>
              </a:rPr>
              <a:t>를 수정하여 원격 조종</a:t>
            </a:r>
            <a:endParaRPr lang="en-US" altLang="ko-KR" sz="1400" b="1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595959"/>
              </a:solidFill>
              <a:latin typeface="HY신명조" panose="02030600000101010101" pitchFamily="18" charset="-127"/>
              <a:ea typeface="HY신명조" panose="02030600000101010101" pitchFamily="18" charset="-127"/>
              <a:cs typeface="Tahoma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887020" y="4647762"/>
            <a:ext cx="2512647" cy="12255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err="1" smtClean="0"/>
              <a:t>라우터의</a:t>
            </a:r>
            <a:r>
              <a:rPr lang="ko-KR" altLang="en-US" sz="1000" dirty="0" smtClean="0"/>
              <a:t> </a:t>
            </a:r>
            <a:r>
              <a:rPr lang="ko-KR" altLang="en-US" sz="1000" dirty="0" err="1" smtClean="0"/>
              <a:t>컴팩트</a:t>
            </a:r>
            <a:r>
              <a:rPr lang="ko-KR" altLang="en-US" sz="1000" dirty="0" smtClean="0"/>
              <a:t> 플래시 카드를 교체하여 </a:t>
            </a:r>
            <a:r>
              <a:rPr lang="en-US" altLang="ko-KR" sz="1000" dirty="0" smtClean="0"/>
              <a:t>BIOS</a:t>
            </a:r>
            <a:r>
              <a:rPr lang="ko-KR" altLang="en-US" sz="1000" dirty="0" smtClean="0"/>
              <a:t>를 수정</a:t>
            </a:r>
            <a:endParaRPr lang="en-US" altLang="ko-KR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 smtClean="0"/>
              <a:t>NSA</a:t>
            </a:r>
            <a:r>
              <a:rPr lang="ko-KR" altLang="en-US" sz="1000" dirty="0" smtClean="0"/>
              <a:t>가 원격으로 </a:t>
            </a:r>
            <a:r>
              <a:rPr lang="ko-KR" altLang="en-US" sz="1000" dirty="0" err="1" smtClean="0"/>
              <a:t>라우터</a:t>
            </a:r>
            <a:r>
              <a:rPr lang="ko-KR" altLang="en-US" sz="1000" dirty="0" smtClean="0"/>
              <a:t> 조종 가능</a:t>
            </a:r>
            <a:endParaRPr lang="en-US" altLang="ko-KR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 smtClean="0"/>
              <a:t>SCHOOLMONTANA : Juniper </a:t>
            </a:r>
            <a:r>
              <a:rPr lang="ko-KR" altLang="en-US" sz="1000" dirty="0" smtClean="0"/>
              <a:t>사의 </a:t>
            </a:r>
            <a:r>
              <a:rPr lang="en-US" altLang="ko-KR" sz="1000" dirty="0" smtClean="0"/>
              <a:t>J </a:t>
            </a:r>
            <a:r>
              <a:rPr lang="ko-KR" altLang="en-US" sz="1000" dirty="0" smtClean="0"/>
              <a:t>시리즈 </a:t>
            </a:r>
            <a:r>
              <a:rPr lang="ko-KR" altLang="en-US" sz="1000" dirty="0" err="1" smtClean="0"/>
              <a:t>라우터가</a:t>
            </a:r>
            <a:r>
              <a:rPr lang="ko-KR" altLang="en-US" sz="1000" dirty="0" smtClean="0"/>
              <a:t> 대상</a:t>
            </a:r>
            <a:endParaRPr lang="en-US" altLang="ko-KR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 smtClean="0"/>
              <a:t>SIERRAMONTANA : Juniper </a:t>
            </a:r>
            <a:r>
              <a:rPr lang="ko-KR" altLang="en-US" sz="1000" dirty="0" smtClean="0"/>
              <a:t>사의 </a:t>
            </a:r>
            <a:r>
              <a:rPr lang="en-US" altLang="ko-KR" sz="1000" dirty="0" smtClean="0"/>
              <a:t>M </a:t>
            </a:r>
            <a:r>
              <a:rPr lang="ko-KR" altLang="en-US" sz="1000" dirty="0" smtClean="0"/>
              <a:t>시리즈 </a:t>
            </a:r>
            <a:r>
              <a:rPr lang="ko-KR" altLang="en-US" sz="1000" dirty="0" err="1" smtClean="0"/>
              <a:t>라우터가</a:t>
            </a:r>
            <a:r>
              <a:rPr lang="ko-KR" altLang="en-US" sz="1000" dirty="0" smtClean="0"/>
              <a:t> 대상</a:t>
            </a:r>
            <a:endParaRPr lang="en-US" altLang="ko-KR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 smtClean="0"/>
              <a:t>STUCCOMONTANA : Juniper </a:t>
            </a:r>
            <a:r>
              <a:rPr lang="ko-KR" altLang="en-US" sz="1000" dirty="0" smtClean="0"/>
              <a:t>사의 </a:t>
            </a:r>
            <a:r>
              <a:rPr lang="en-US" altLang="ko-KR" sz="1000" dirty="0" smtClean="0"/>
              <a:t>T </a:t>
            </a:r>
            <a:r>
              <a:rPr lang="ko-KR" altLang="en-US" sz="1000" dirty="0" smtClean="0"/>
              <a:t>시리즈 </a:t>
            </a:r>
            <a:r>
              <a:rPr lang="ko-KR" altLang="en-US" sz="1000" dirty="0" err="1" smtClean="0"/>
              <a:t>라우터가</a:t>
            </a:r>
            <a:r>
              <a:rPr lang="ko-KR" altLang="en-US" sz="1000" dirty="0" smtClean="0"/>
              <a:t> 대상</a:t>
            </a:r>
            <a:endParaRPr lang="en-US" altLang="ko-KR" sz="1000" dirty="0" smtClean="0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F50C08-B111-48CA-9451-ED0C857036E4}" type="slidenum">
              <a:rPr lang="ko-KR" altLang="en-US" smtClean="0"/>
              <a:pPr/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04651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본문_2">
  <a:themeElements>
    <a:clrScheme name="AhnLab_color">
      <a:dk1>
        <a:srgbClr val="1C276F"/>
      </a:dk1>
      <a:lt1>
        <a:srgbClr val="FFFFFF"/>
      </a:lt1>
      <a:dk2>
        <a:srgbClr val="252525"/>
      </a:dk2>
      <a:lt2>
        <a:srgbClr val="FFFFFF"/>
      </a:lt2>
      <a:accent1>
        <a:srgbClr val="A5A5A5"/>
      </a:accent1>
      <a:accent2>
        <a:srgbClr val="1C276F"/>
      </a:accent2>
      <a:accent3>
        <a:srgbClr val="52BDF5"/>
      </a:accent3>
      <a:accent4>
        <a:srgbClr val="E82896"/>
      </a:accent4>
      <a:accent5>
        <a:srgbClr val="92D050"/>
      </a:accent5>
      <a:accent6>
        <a:srgbClr val="2696B0"/>
      </a:accent6>
      <a:hlink>
        <a:srgbClr val="0294EE"/>
      </a:hlink>
      <a:folHlink>
        <a:srgbClr val="A5A5A5"/>
      </a:folHlink>
    </a:clrScheme>
    <a:fontScheme name="AhnLab_template">
      <a:majorFont>
        <a:latin typeface="Arial"/>
        <a:ea typeface="맑은 고딕"/>
        <a:cs typeface=""/>
      </a:majorFont>
      <a:minorFont>
        <a:latin typeface="Arial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715</TotalTime>
  <Words>1905</Words>
  <Application>Microsoft Office PowerPoint</Application>
  <PresentationFormat>화면 슬라이드 쇼(4:3)</PresentationFormat>
  <Paragraphs>595</Paragraphs>
  <Slides>36</Slides>
  <Notes>13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36</vt:i4>
      </vt:variant>
    </vt:vector>
  </HeadingPairs>
  <TitlesOfParts>
    <vt:vector size="46" baseType="lpstr">
      <vt:lpstr>HY견고딕</vt:lpstr>
      <vt:lpstr>HY신명조</vt:lpstr>
      <vt:lpstr>나눔고딕</vt:lpstr>
      <vt:lpstr>나눔명조</vt:lpstr>
      <vt:lpstr>맑은 고딕</vt:lpstr>
      <vt:lpstr>맑은고딕</vt:lpstr>
      <vt:lpstr>Arial</vt:lpstr>
      <vt:lpstr>Tahoma</vt:lpstr>
      <vt:lpstr>Wingdings</vt:lpstr>
      <vt:lpstr>본문_2</vt:lpstr>
      <vt:lpstr>CISO전략 과정 8기</vt:lpstr>
      <vt:lpstr>INDEX </vt:lpstr>
      <vt:lpstr>1. 개 요</vt:lpstr>
      <vt:lpstr>정보보안 패러다임의 변화</vt:lpstr>
      <vt:lpstr>1단계 : 수동적 정보수집</vt:lpstr>
      <vt:lpstr>2단계 : 적극적 정보수집</vt:lpstr>
      <vt:lpstr>PowerPoint 프레젠테이션</vt:lpstr>
      <vt:lpstr>3단계 : 대규모 정보수집</vt:lpstr>
      <vt:lpstr>PowerPoint 프레젠테이션</vt:lpstr>
      <vt:lpstr>4단계 : 지능적 정보수집</vt:lpstr>
      <vt:lpstr>PowerPoint 프레젠테이션</vt:lpstr>
      <vt:lpstr>모바일 보안 위협 증가</vt:lpstr>
      <vt:lpstr>PowerPoint 프레젠테이션</vt:lpstr>
      <vt:lpstr>PowerPoint 프레젠테이션</vt:lpstr>
      <vt:lpstr>PowerPoint 프레젠테이션</vt:lpstr>
      <vt:lpstr>2. 안드로이드 보안</vt:lpstr>
      <vt:lpstr>PowerPoint 프레젠테이션</vt:lpstr>
      <vt:lpstr>PowerPoint 프레젠테이션</vt:lpstr>
      <vt:lpstr>PowerPoint 프레젠테이션</vt:lpstr>
      <vt:lpstr>뱅크월렛 카카오 </vt:lpstr>
      <vt:lpstr>PowerPoint 프레젠테이션</vt:lpstr>
      <vt:lpstr>PowerPoint 프레젠테이션</vt:lpstr>
      <vt:lpstr>PowerPoint 프레젠테이션</vt:lpstr>
      <vt:lpstr>3. FIDO (Fast IDentity Online)</vt:lpstr>
      <vt:lpstr>간편결제(해외) vs. 안심결제(국내)</vt:lpstr>
      <vt:lpstr>PowerPoint 프레젠테이션</vt:lpstr>
      <vt:lpstr>FIDO 표준 인증 프로토콜 (시장표준)</vt:lpstr>
      <vt:lpstr>FIDO 연합체 구성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FIDO 적용사례 : Samsung Pay</vt:lpstr>
      <vt:lpstr>Samsung Pay – 보안 기술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CISO포럼 기업회원 가입안내</dc:title>
  <dc:creator>김영춘</dc:creator>
  <cp:lastModifiedBy>user</cp:lastModifiedBy>
  <cp:revision>99</cp:revision>
  <cp:lastPrinted>2013-12-11T02:03:30Z</cp:lastPrinted>
  <dcterms:created xsi:type="dcterms:W3CDTF">2013-03-27T01:50:58Z</dcterms:created>
  <dcterms:modified xsi:type="dcterms:W3CDTF">2016-02-17T12:13:39Z</dcterms:modified>
</cp:coreProperties>
</file>